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4A2AF7-E08A-41A4-A902-16A1F0D0292D}">
  <a:tblStyle styleId="{504A2AF7-E08A-41A4-A902-16A1F0D029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Good afternoon everyone, we are Team 48. My name is Shuchen WU and they are my teammates, Haochen Zhang , Taiyuanhu. Our project is Dual plug EV charging power distribution dvice. Our instructor is prof. Jonathon Schuh, and our TA is Hanyin Shao. </a:t>
            </a:r>
            <a:endParaRPr/>
          </a:p>
        </p:txBody>
      </p:sp>
      <p:sp>
        <p:nvSpPr>
          <p:cNvPr id="80" name="Google Shape;8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64e934fc4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second section is heat dissipation module.</a:t>
            </a:r>
            <a:endParaRPr/>
          </a:p>
        </p:txBody>
      </p:sp>
      <p:sp>
        <p:nvSpPr>
          <p:cNvPr id="184" name="Google Shape;184;g1264e934fc4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64e934fc4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the ourl design, our device is expected to operate at high current level, up to 32 Amps. The heat generated by power distribution module should be considered. As a result, </a:t>
            </a:r>
            <a:r>
              <a:rPr lang="en-US"/>
              <a:t>we use 1.5 ohm power resistor with aluminum case in order to reduce the total generated heat and release heat. Our device is placed above an heat sink so that heat generation is further released. Due to the fact that we test and demo the project using only 1 Amp current, there is only little heat generated. Under such situation, we conclude the functionality of the heat dissipation module is verified. If better cooling porformance is needed, we will consider adding more features like fans or water cooling to our heat dissipation module.</a:t>
            </a:r>
            <a:endParaRPr/>
          </a:p>
        </p:txBody>
      </p:sp>
      <p:sp>
        <p:nvSpPr>
          <p:cNvPr id="194" name="Google Shape;194;g1264e934fc4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6621e084f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26621e084f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64e934fc4_1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1264e934fc4_1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28e80fb07_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1228e80fb07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74e9c8e58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1274e9c8e58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74e9c8e5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1274e9c8e5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74e9c8e58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1274e9c8e58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74e9c8e58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274e9c8e58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64e934fc4_1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1264e934fc4_1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58bca0a66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I will briefly introduce our project’s initial motivation, solution, and project high-level goals.</a:t>
            </a:r>
            <a:endParaRPr/>
          </a:p>
        </p:txBody>
      </p:sp>
      <p:sp>
        <p:nvSpPr>
          <p:cNvPr id="89" name="Google Shape;89;g1258bca0a66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74e9c8e58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1274e9c8e5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64e934fc4_1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1264e934fc4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64e934fc4_1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1264e934fc4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58bca0a66_0_5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258bca0a66_0_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6621e084f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126621e084f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6316bd70d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g126316bd70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58bca0a66_0_4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1258bca0a66_0_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3f2c7701b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f3f2c7701b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6316bd70d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126316bd70d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3f2c7701b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f3f2c7701b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increasing possession of EVs in families, many families own two or more EVs. However, the EV chargers nowadays have only one output plug, which means, EV owners need to manually connect EV charger to their second EV after their first EV finishes charging. This requires extra effort and time because the EV owners need to wait until their first EV being fully charged in order to charge their second EV. In addition,  EV owners are unlikely to benefit from off-peak electricity hours because it is not realistic for them to charge all of their EVs during midnight with the one output plug EV charger. </a:t>
            </a:r>
            <a:endParaRPr/>
          </a:p>
        </p:txBody>
      </p:sp>
      <p:sp>
        <p:nvSpPr>
          <p:cNvPr id="101" name="Google Shape;10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3f2c7701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f3f2c7701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3f2c7701b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f3f2c7701b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3f2c7701b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f3f2c7701b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3f2c7701b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f3f2c7701b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58bca0a66_0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1258bca0a66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258bca0a66_0_7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g1258bca0a66_0_7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2b3fc697f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g122b3fc697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258bca0a66_0_7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g1258bca0a66_0_7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58bca0a66_0_7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1258bca0a66_0_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Therefore, we want to build the dual plug ev charging power </a:t>
            </a:r>
            <a:r>
              <a:rPr lang="en-US"/>
              <a:t>distribution</a:t>
            </a:r>
            <a:r>
              <a:rPr lang="en-US"/>
              <a:t> device that is a </a:t>
            </a:r>
            <a:r>
              <a:rPr lang="en-US"/>
              <a:t>supplementary</a:t>
            </a:r>
            <a:r>
              <a:rPr lang="en-US"/>
              <a:t> </a:t>
            </a:r>
            <a:r>
              <a:rPr lang="en-US"/>
              <a:t>device between EV chargers and electric vehicles.</a:t>
            </a:r>
            <a:r>
              <a:rPr lang="en-US"/>
              <a:t> As you can see in the top right picture, in our original idea, the device is able to split power from EV charger into its two output plugs and charge the electric vehicles. In other words, this black box here is our device, and it takes the current from EV charger as input, and outputs current in two </a:t>
            </a:r>
            <a:r>
              <a:rPr lang="en-US"/>
              <a:t>individual</a:t>
            </a:r>
            <a:r>
              <a:rPr lang="en-US"/>
              <a:t> </a:t>
            </a:r>
            <a:r>
              <a:rPr lang="en-US"/>
              <a:t>output</a:t>
            </a:r>
            <a:r>
              <a:rPr lang="en-US"/>
              <a:t> plugs. Our device has two operation modes, one is the average mode, which both output plugs carry same amount of current. The second mode is priority mode, which the user chooses a priority output and set output current level for the priority output then the rest of the current will be allocated to the second output. However, our original design has limitations, we don’t have actual EV charger and EVs available for us to test. As a result, we decide to use a current generator in senior design lab as our device input, and use current meters to measure output current in order to test our device functionality.</a:t>
            </a:r>
            <a:endParaRPr/>
          </a:p>
        </p:txBody>
      </p:sp>
      <p:sp>
        <p:nvSpPr>
          <p:cNvPr id="112" name="Google Shape;1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58bca0a66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are three key features of our project. First, Both operation modes, the average mode and the priority mode, should function as designed. Second The user is able to interact with our device through the user interface subsystem, use button module to control, and use LCD module to get feedback. Last, the device should be able to measure current values in its two output plugs and display the measurement through LCD module.</a:t>
            </a:r>
            <a:endParaRPr/>
          </a:p>
        </p:txBody>
      </p:sp>
      <p:sp>
        <p:nvSpPr>
          <p:cNvPr id="127" name="Google Shape;127;g1258bca0a66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58bca0a66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Moving forward, we will talk about our project in more detail. Let’s first take a look at our block disgram.</a:t>
            </a:r>
            <a:endParaRPr/>
          </a:p>
        </p:txBody>
      </p:sp>
      <p:sp>
        <p:nvSpPr>
          <p:cNvPr id="138" name="Google Shape;138;g1258bca0a66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58bca0a66_0_5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you can see in the block diagram. Our device has 4 </a:t>
            </a:r>
            <a:r>
              <a:rPr lang="en-US"/>
              <a:t>subsystems, one heat dissipation moudule</a:t>
            </a:r>
            <a:r>
              <a:rPr lang="en-US"/>
              <a:t> and one on-</a:t>
            </a:r>
            <a:r>
              <a:rPr lang="en-US"/>
              <a:t>board</a:t>
            </a:r>
            <a:r>
              <a:rPr lang="en-US"/>
              <a:t> microcontroller unit. The susbsystems are power subsystems, control subsystems, sensing subsystem, and user-interface subsystem. Because there are data interaction between MCU and other major susbsystems， </a:t>
            </a:r>
            <a:r>
              <a:rPr lang="en-US"/>
              <a:t>we will also explain MCU individually later.</a:t>
            </a:r>
            <a:endParaRPr/>
          </a:p>
        </p:txBody>
      </p:sp>
      <p:sp>
        <p:nvSpPr>
          <p:cNvPr id="150" name="Google Shape;150;g1258bca0a66_0_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58bca0a66_0_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 first begin with the Power subsystem of our device.</a:t>
            </a:r>
            <a:endParaRPr/>
          </a:p>
        </p:txBody>
      </p:sp>
      <p:sp>
        <p:nvSpPr>
          <p:cNvPr id="161" name="Google Shape;161;g1258bca0a66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6238dcb5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use 12V voltage as power and control signal for the relay modules and we use 5V voltage for the PCB. In our initial design, we decided to use 12V battery and 12V to 5V converter as power supply. As you can see in the RV table above, for both of the components in power subsystem, we directly use voltage meter to verify the reliability of power supplies. And we found that the battery is not capable of supporting steady 12V voltage for enough long time. In addition, the voltage output of the battery gradually drops. As for the voltage converter, the </a:t>
            </a:r>
            <a:r>
              <a:rPr lang="en-US"/>
              <a:t>functionality</a:t>
            </a:r>
            <a:r>
              <a:rPr lang="en-US"/>
              <a:t> was achieved during verification, but it generated too much heat and </a:t>
            </a:r>
            <a:r>
              <a:rPr lang="en-US"/>
              <a:t>occasionally</a:t>
            </a:r>
            <a:r>
              <a:rPr lang="en-US"/>
              <a:t> failed due to overheating. Therefore we made some modification for the power subsystem.</a:t>
            </a:r>
            <a:endParaRPr/>
          </a:p>
        </p:txBody>
      </p:sp>
      <p:sp>
        <p:nvSpPr>
          <p:cNvPr id="171" name="Google Shape;171;g126238dcb5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1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5" name="Google Shape;55;p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2" name="Google Shape;62;p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jp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jp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2"/>
          <p:cNvSpPr/>
          <p:nvPr/>
        </p:nvSpPr>
        <p:spPr>
          <a:xfrm flipH="1" rot="10800000">
            <a:off x="-1" y="8163"/>
            <a:ext cx="12192000" cy="6858000"/>
          </a:xfrm>
          <a:prstGeom prst="rect">
            <a:avLst/>
          </a:prstGeom>
          <a:gradFill>
            <a:gsLst>
              <a:gs pos="0">
                <a:srgbClr val="1B4284"/>
              </a:gs>
              <a:gs pos="100000">
                <a:srgbClr val="13294B"/>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newspaper&#10;&#10;Description automatically generated" id="83" name="Google Shape;83;p12"/>
          <p:cNvPicPr preferRelativeResize="0"/>
          <p:nvPr/>
        </p:nvPicPr>
        <p:blipFill rotWithShape="1">
          <a:blip r:embed="rId3">
            <a:alphaModFix amt="30000"/>
          </a:blip>
          <a:srcRect b="0" l="0" r="0" t="0"/>
          <a:stretch/>
        </p:blipFill>
        <p:spPr>
          <a:xfrm>
            <a:off x="0" y="8164"/>
            <a:ext cx="12192000" cy="6858000"/>
          </a:xfrm>
          <a:prstGeom prst="rect">
            <a:avLst/>
          </a:prstGeom>
          <a:noFill/>
          <a:ln>
            <a:noFill/>
          </a:ln>
        </p:spPr>
      </p:pic>
      <p:sp>
        <p:nvSpPr>
          <p:cNvPr id="84" name="Google Shape;84;p12"/>
          <p:cNvSpPr txBox="1"/>
          <p:nvPr/>
        </p:nvSpPr>
        <p:spPr>
          <a:xfrm>
            <a:off x="1134000" y="2429225"/>
            <a:ext cx="9924000" cy="380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600"/>
              </a:spcBef>
              <a:spcAft>
                <a:spcPts val="0"/>
              </a:spcAft>
              <a:buClr>
                <a:srgbClr val="000000"/>
              </a:buClr>
              <a:buSzPts val="4500"/>
              <a:buFont typeface="Arial"/>
              <a:buNone/>
            </a:pPr>
            <a:r>
              <a:rPr b="1" lang="en-US" sz="4500">
                <a:solidFill>
                  <a:schemeClr val="lt1"/>
                </a:solidFill>
              </a:rPr>
              <a:t>Team 48</a:t>
            </a:r>
            <a:endParaRPr b="0" i="0" sz="45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2500"/>
              <a:buFont typeface="Arial"/>
              <a:buNone/>
            </a:pPr>
            <a:r>
              <a:rPr lang="en-US" sz="2500">
                <a:solidFill>
                  <a:schemeClr val="lt1"/>
                </a:solidFill>
              </a:rPr>
              <a:t>Dual plug EV charging power distribution device</a:t>
            </a:r>
            <a:endParaRPr sz="2500">
              <a:solidFill>
                <a:schemeClr val="lt1"/>
              </a:solidFill>
            </a:endParaRPr>
          </a:p>
          <a:p>
            <a:pPr indent="0" lvl="0" marL="0" marR="0" rtl="0" algn="ctr">
              <a:lnSpc>
                <a:spcPct val="100000"/>
              </a:lnSpc>
              <a:spcBef>
                <a:spcPts val="600"/>
              </a:spcBef>
              <a:spcAft>
                <a:spcPts val="0"/>
              </a:spcAft>
              <a:buClr>
                <a:srgbClr val="000000"/>
              </a:buClr>
              <a:buSzPts val="2500"/>
              <a:buFont typeface="Arial"/>
              <a:buNone/>
            </a:pPr>
            <a:r>
              <a:rPr lang="en-US" sz="2300">
                <a:solidFill>
                  <a:schemeClr val="lt1"/>
                </a:solidFill>
              </a:rPr>
              <a:t>ECE 445</a:t>
            </a:r>
            <a:endParaRPr sz="2300">
              <a:solidFill>
                <a:schemeClr val="lt1"/>
              </a:solidFill>
            </a:endParaRPr>
          </a:p>
          <a:p>
            <a:pPr indent="0" lvl="0" marL="0" marR="0" rtl="0" algn="ctr">
              <a:lnSpc>
                <a:spcPct val="100000"/>
              </a:lnSpc>
              <a:spcBef>
                <a:spcPts val="600"/>
              </a:spcBef>
              <a:spcAft>
                <a:spcPts val="0"/>
              </a:spcAft>
              <a:buNone/>
            </a:pPr>
            <a:r>
              <a:t/>
            </a:r>
            <a:endParaRPr sz="1800">
              <a:solidFill>
                <a:schemeClr val="lt1"/>
              </a:solidFill>
            </a:endParaRPr>
          </a:p>
          <a:p>
            <a:pPr indent="0" lvl="0" marL="0" marR="0" rtl="0" algn="ctr">
              <a:lnSpc>
                <a:spcPct val="100000"/>
              </a:lnSpc>
              <a:spcBef>
                <a:spcPts val="600"/>
              </a:spcBef>
              <a:spcAft>
                <a:spcPts val="0"/>
              </a:spcAft>
              <a:buNone/>
            </a:pPr>
            <a:r>
              <a:t/>
            </a:r>
            <a:endParaRPr sz="1800">
              <a:solidFill>
                <a:schemeClr val="lt1"/>
              </a:solidFill>
            </a:endParaRPr>
          </a:p>
          <a:p>
            <a:pPr indent="0" lvl="0" marL="0" marR="0" rtl="0" algn="l">
              <a:lnSpc>
                <a:spcPct val="100000"/>
              </a:lnSpc>
              <a:spcBef>
                <a:spcPts val="600"/>
              </a:spcBef>
              <a:spcAft>
                <a:spcPts val="0"/>
              </a:spcAft>
              <a:buNone/>
            </a:pPr>
            <a:r>
              <a:t/>
            </a:r>
            <a:endParaRPr sz="1800">
              <a:solidFill>
                <a:schemeClr val="lt1"/>
              </a:solidFill>
            </a:endParaRPr>
          </a:p>
          <a:p>
            <a:pPr indent="0" lvl="0" marL="0" rtl="0" algn="ctr">
              <a:spcBef>
                <a:spcPts val="600"/>
              </a:spcBef>
              <a:spcAft>
                <a:spcPts val="0"/>
              </a:spcAft>
              <a:buNone/>
            </a:pPr>
            <a:r>
              <a:rPr lang="en-US" sz="1800">
                <a:solidFill>
                  <a:schemeClr val="lt1"/>
                </a:solidFill>
              </a:rPr>
              <a:t>Shuchen Wu, Haochen Zhang, Taiyuan Hu </a:t>
            </a:r>
            <a:endParaRPr sz="1800">
              <a:solidFill>
                <a:schemeClr val="lt1"/>
              </a:solidFill>
            </a:endParaRPr>
          </a:p>
          <a:p>
            <a:pPr indent="0" lvl="0" marL="0" marR="0" rtl="0" algn="ctr">
              <a:lnSpc>
                <a:spcPct val="100000"/>
              </a:lnSpc>
              <a:spcBef>
                <a:spcPts val="600"/>
              </a:spcBef>
              <a:spcAft>
                <a:spcPts val="0"/>
              </a:spcAft>
              <a:buNone/>
            </a:pPr>
            <a:r>
              <a:rPr lang="en-US" sz="1800">
                <a:solidFill>
                  <a:schemeClr val="lt1"/>
                </a:solidFill>
              </a:rPr>
              <a:t>Professor: Jonathon Schuh</a:t>
            </a:r>
            <a:endParaRPr sz="1800">
              <a:solidFill>
                <a:schemeClr val="lt1"/>
              </a:solidFill>
            </a:endParaRPr>
          </a:p>
          <a:p>
            <a:pPr indent="0" lvl="0" marL="0" marR="0" rtl="0" algn="ctr">
              <a:lnSpc>
                <a:spcPct val="100000"/>
              </a:lnSpc>
              <a:spcBef>
                <a:spcPts val="600"/>
              </a:spcBef>
              <a:spcAft>
                <a:spcPts val="0"/>
              </a:spcAft>
              <a:buNone/>
            </a:pPr>
            <a:r>
              <a:rPr lang="en-US" sz="1800">
                <a:solidFill>
                  <a:schemeClr val="lt1"/>
                </a:solidFill>
              </a:rPr>
              <a:t>TA: Hanyin Shao</a:t>
            </a:r>
            <a:endParaRPr sz="1800">
              <a:solidFill>
                <a:schemeClr val="lt1"/>
              </a:solidFill>
            </a:endParaRPr>
          </a:p>
        </p:txBody>
      </p:sp>
      <p:pic>
        <p:nvPicPr>
          <p:cNvPr descr="A picture containing drawing&#10;&#10;Description automatically generated" id="85" name="Google Shape;85;p12"/>
          <p:cNvPicPr preferRelativeResize="0"/>
          <p:nvPr/>
        </p:nvPicPr>
        <p:blipFill rotWithShape="1">
          <a:blip r:embed="rId4">
            <a:alphaModFix/>
          </a:blip>
          <a:srcRect b="0" l="0" r="0" t="0"/>
          <a:stretch/>
        </p:blipFill>
        <p:spPr>
          <a:xfrm>
            <a:off x="4641007" y="852965"/>
            <a:ext cx="2909982" cy="754082"/>
          </a:xfrm>
          <a:prstGeom prst="rect">
            <a:avLst/>
          </a:prstGeom>
          <a:noFill/>
          <a:ln>
            <a:noFill/>
          </a:ln>
        </p:spPr>
      </p:pic>
      <p:sp>
        <p:nvSpPr>
          <p:cNvPr id="86" name="Google Shape;86;p12"/>
          <p:cNvSpPr txBox="1"/>
          <p:nvPr/>
        </p:nvSpPr>
        <p:spPr>
          <a:xfrm>
            <a:off x="3922059" y="6345288"/>
            <a:ext cx="4347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rPr>
              <a:t>5/2/2022</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p:nvPr/>
        </p:nvSpPr>
        <p:spPr>
          <a:xfrm flipH="1" rot="10800000">
            <a:off x="0" y="8162"/>
            <a:ext cx="12192000" cy="6858000"/>
          </a:xfrm>
          <a:prstGeom prst="rect">
            <a:avLst/>
          </a:prstGeom>
          <a:gradFill>
            <a:gsLst>
              <a:gs pos="0">
                <a:srgbClr val="1B4284"/>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187" name="Google Shape;187;p21"/>
          <p:cNvPicPr preferRelativeResize="0"/>
          <p:nvPr/>
        </p:nvPicPr>
        <p:blipFill rotWithShape="1">
          <a:blip r:embed="rId3">
            <a:alphaModFix amt="25000"/>
          </a:blip>
          <a:srcRect b="0" l="0" r="0" t="0"/>
          <a:stretch/>
        </p:blipFill>
        <p:spPr>
          <a:xfrm>
            <a:off x="0" y="8162"/>
            <a:ext cx="12192000" cy="6858000"/>
          </a:xfrm>
          <a:prstGeom prst="rect">
            <a:avLst/>
          </a:prstGeom>
          <a:noFill/>
          <a:ln>
            <a:noFill/>
          </a:ln>
        </p:spPr>
      </p:pic>
      <p:pic>
        <p:nvPicPr>
          <p:cNvPr descr="A close up of a logo&#10;&#10;Description automatically generated" id="188" name="Google Shape;188;p21"/>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189" name="Google Shape;189;p2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190" name="Google Shape;190;p2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91" name="Google Shape;191;p21"/>
          <p:cNvSpPr txBox="1"/>
          <p:nvPr/>
        </p:nvSpPr>
        <p:spPr>
          <a:xfrm>
            <a:off x="1295400" y="2948490"/>
            <a:ext cx="9601200" cy="1339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Heat Dissipation Module</a:t>
            </a:r>
            <a:endParaRPr b="1" i="0" sz="4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idx="1" type="body"/>
          </p:nvPr>
        </p:nvSpPr>
        <p:spPr>
          <a:xfrm>
            <a:off x="507300" y="1140925"/>
            <a:ext cx="11177400" cy="522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Cooling Need Reference Link</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t/>
            </a:r>
            <a:endParaRPr sz="20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p:txBody>
      </p:sp>
      <p:sp>
        <p:nvSpPr>
          <p:cNvPr id="197" name="Google Shape;197;p22"/>
          <p:cNvSpPr txBox="1"/>
          <p:nvPr/>
        </p:nvSpPr>
        <p:spPr>
          <a:xfrm>
            <a:off x="1505700" y="5717825"/>
            <a:ext cx="416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rPr>
              <a:t>Power Resistor with Aluminum Case</a:t>
            </a:r>
            <a:endParaRPr b="0" i="0" u="none" cap="none" strike="noStrike">
              <a:solidFill>
                <a:schemeClr val="dk1"/>
              </a:solidFill>
              <a:latin typeface="Arial"/>
              <a:ea typeface="Arial"/>
              <a:cs typeface="Arial"/>
              <a:sym typeface="Arial"/>
            </a:endParaRPr>
          </a:p>
        </p:txBody>
      </p:sp>
      <p:sp>
        <p:nvSpPr>
          <p:cNvPr id="198" name="Google Shape;198;p22"/>
          <p:cNvSpPr txBox="1"/>
          <p:nvPr/>
        </p:nvSpPr>
        <p:spPr>
          <a:xfrm>
            <a:off x="7808605" y="5717825"/>
            <a:ext cx="2280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rPr>
              <a:t>Aluminum Heat Sink</a:t>
            </a:r>
            <a:endParaRPr b="0" i="0" sz="1400" u="none" cap="none" strike="noStrike">
              <a:solidFill>
                <a:schemeClr val="dk1"/>
              </a:solidFill>
              <a:latin typeface="Arial"/>
              <a:ea typeface="Arial"/>
              <a:cs typeface="Arial"/>
              <a:sym typeface="Arial"/>
            </a:endParaRPr>
          </a:p>
        </p:txBody>
      </p:sp>
      <p:sp>
        <p:nvSpPr>
          <p:cNvPr id="199" name="Google Shape;199;p22"/>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00" name="Google Shape;200;p22"/>
          <p:cNvSpPr txBox="1"/>
          <p:nvPr/>
        </p:nvSpPr>
        <p:spPr>
          <a:xfrm>
            <a:off x="376808" y="6524381"/>
            <a:ext cx="64263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201" name="Google Shape;201;p2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02" name="Google Shape;202;p22"/>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03" name="Google Shape;203;p2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04" name="Google Shape;204;p22"/>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Heat Dissipation Module</a:t>
            </a:r>
            <a:endParaRPr b="0" i="0" sz="2400" u="none" cap="none" strike="noStrike">
              <a:solidFill>
                <a:schemeClr val="lt1"/>
              </a:solidFill>
              <a:latin typeface="Arial"/>
              <a:ea typeface="Arial"/>
              <a:cs typeface="Arial"/>
              <a:sym typeface="Arial"/>
            </a:endParaRPr>
          </a:p>
        </p:txBody>
      </p:sp>
      <p:pic>
        <p:nvPicPr>
          <p:cNvPr id="205" name="Google Shape;205;p22"/>
          <p:cNvPicPr preferRelativeResize="0"/>
          <p:nvPr/>
        </p:nvPicPr>
        <p:blipFill>
          <a:blip r:embed="rId4">
            <a:alphaModFix/>
          </a:blip>
          <a:stretch>
            <a:fillRect/>
          </a:stretch>
        </p:blipFill>
        <p:spPr>
          <a:xfrm>
            <a:off x="1505650" y="1564513"/>
            <a:ext cx="4168601" cy="4168601"/>
          </a:xfrm>
          <a:prstGeom prst="rect">
            <a:avLst/>
          </a:prstGeom>
          <a:noFill/>
          <a:ln>
            <a:noFill/>
          </a:ln>
        </p:spPr>
      </p:pic>
      <p:pic>
        <p:nvPicPr>
          <p:cNvPr id="206" name="Google Shape;206;p22"/>
          <p:cNvPicPr preferRelativeResize="0"/>
          <p:nvPr/>
        </p:nvPicPr>
        <p:blipFill>
          <a:blip r:embed="rId5">
            <a:alphaModFix/>
          </a:blip>
          <a:stretch>
            <a:fillRect/>
          </a:stretch>
        </p:blipFill>
        <p:spPr>
          <a:xfrm>
            <a:off x="6134813" y="2012788"/>
            <a:ext cx="5628172" cy="3077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p:nvPr/>
        </p:nvSpPr>
        <p:spPr>
          <a:xfrm flipH="1" rot="10800000">
            <a:off x="0" y="8162"/>
            <a:ext cx="12192000" cy="6858000"/>
          </a:xfrm>
          <a:prstGeom prst="rect">
            <a:avLst/>
          </a:prstGeom>
          <a:gradFill>
            <a:gsLst>
              <a:gs pos="0">
                <a:srgbClr val="1B4284"/>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212" name="Google Shape;212;p23"/>
          <p:cNvPicPr preferRelativeResize="0"/>
          <p:nvPr/>
        </p:nvPicPr>
        <p:blipFill rotWithShape="1">
          <a:blip r:embed="rId3">
            <a:alphaModFix amt="25000"/>
          </a:blip>
          <a:srcRect b="0" l="0" r="0" t="0"/>
          <a:stretch/>
        </p:blipFill>
        <p:spPr>
          <a:xfrm>
            <a:off x="0" y="8162"/>
            <a:ext cx="12192000" cy="6858000"/>
          </a:xfrm>
          <a:prstGeom prst="rect">
            <a:avLst/>
          </a:prstGeom>
          <a:noFill/>
          <a:ln>
            <a:noFill/>
          </a:ln>
        </p:spPr>
      </p:pic>
      <p:pic>
        <p:nvPicPr>
          <p:cNvPr descr="A close up of a logo&#10;&#10;Description automatically generated" id="213" name="Google Shape;213;p23"/>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214" name="Google Shape;214;p2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215" name="Google Shape;215;p2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16" name="Google Shape;216;p23"/>
          <p:cNvSpPr txBox="1"/>
          <p:nvPr/>
        </p:nvSpPr>
        <p:spPr>
          <a:xfrm>
            <a:off x="1295400" y="2553873"/>
            <a:ext cx="9601200" cy="20319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Control Subsystem</a:t>
            </a:r>
            <a:endParaRPr b="1" sz="4500">
              <a:solidFill>
                <a:schemeClr val="lt1"/>
              </a:solidFill>
            </a:endParaRPr>
          </a:p>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Relay Module</a:t>
            </a:r>
            <a:endParaRPr b="1" sz="45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22" name="Google Shape;222;p2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223" name="Google Shape;223;p2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24" name="Google Shape;224;p2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25" name="Google Shape;225;p2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26" name="Google Shape;226;p2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 </a:t>
            </a:r>
            <a:r>
              <a:rPr lang="en-US" sz="2400">
                <a:solidFill>
                  <a:schemeClr val="lt1"/>
                </a:solidFill>
              </a:rPr>
              <a:t>Control Subsystem— Relay Module </a:t>
            </a:r>
            <a:endParaRPr b="0" i="0" sz="2400" u="none" cap="none" strike="noStrike">
              <a:solidFill>
                <a:schemeClr val="lt1"/>
              </a:solidFill>
              <a:latin typeface="Arial"/>
              <a:ea typeface="Arial"/>
              <a:cs typeface="Arial"/>
              <a:sym typeface="Arial"/>
            </a:endParaRPr>
          </a:p>
        </p:txBody>
      </p:sp>
      <p:pic>
        <p:nvPicPr>
          <p:cNvPr id="227" name="Google Shape;227;p24"/>
          <p:cNvPicPr preferRelativeResize="0"/>
          <p:nvPr/>
        </p:nvPicPr>
        <p:blipFill rotWithShape="1">
          <a:blip r:embed="rId4">
            <a:alphaModFix/>
          </a:blip>
          <a:srcRect b="19896" l="0" r="0" t="34488"/>
          <a:stretch/>
        </p:blipFill>
        <p:spPr>
          <a:xfrm>
            <a:off x="376800" y="2446438"/>
            <a:ext cx="5271775" cy="2404750"/>
          </a:xfrm>
          <a:prstGeom prst="rect">
            <a:avLst/>
          </a:prstGeom>
          <a:noFill/>
          <a:ln>
            <a:noFill/>
          </a:ln>
        </p:spPr>
      </p:pic>
      <p:sp>
        <p:nvSpPr>
          <p:cNvPr id="228" name="Google Shape;228;p24"/>
          <p:cNvSpPr txBox="1"/>
          <p:nvPr/>
        </p:nvSpPr>
        <p:spPr>
          <a:xfrm>
            <a:off x="376800" y="1185900"/>
            <a:ext cx="454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rPr>
              <a:t>Relay Module</a:t>
            </a:r>
            <a:endParaRPr sz="2000"/>
          </a:p>
        </p:txBody>
      </p:sp>
      <p:sp>
        <p:nvSpPr>
          <p:cNvPr id="229" name="Google Shape;229;p24"/>
          <p:cNvSpPr txBox="1"/>
          <p:nvPr/>
        </p:nvSpPr>
        <p:spPr>
          <a:xfrm>
            <a:off x="2196225" y="5456925"/>
            <a:ext cx="163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Relay module </a:t>
            </a:r>
            <a:endParaRPr sz="1800"/>
          </a:p>
        </p:txBody>
      </p:sp>
      <p:pic>
        <p:nvPicPr>
          <p:cNvPr id="230" name="Google Shape;230;p24"/>
          <p:cNvPicPr preferRelativeResize="0"/>
          <p:nvPr/>
        </p:nvPicPr>
        <p:blipFill>
          <a:blip r:embed="rId5">
            <a:alphaModFix/>
          </a:blip>
          <a:stretch>
            <a:fillRect/>
          </a:stretch>
        </p:blipFill>
        <p:spPr>
          <a:xfrm>
            <a:off x="6625825" y="791588"/>
            <a:ext cx="4661083" cy="56069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36" name="Google Shape;236;p2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237" name="Google Shape;237;p2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38" name="Google Shape;238;p25"/>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39" name="Google Shape;239;p2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40" name="Google Shape;240;p2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 Control Subsystem— Relay Module</a:t>
            </a:r>
            <a:endParaRPr b="0" i="0" sz="2400" u="none" cap="none" strike="noStrike">
              <a:solidFill>
                <a:schemeClr val="lt1"/>
              </a:solidFill>
              <a:latin typeface="Arial"/>
              <a:ea typeface="Arial"/>
              <a:cs typeface="Arial"/>
              <a:sym typeface="Arial"/>
            </a:endParaRPr>
          </a:p>
        </p:txBody>
      </p:sp>
      <p:sp>
        <p:nvSpPr>
          <p:cNvPr id="241" name="Google Shape;241;p25"/>
          <p:cNvSpPr txBox="1"/>
          <p:nvPr/>
        </p:nvSpPr>
        <p:spPr>
          <a:xfrm>
            <a:off x="1032775" y="1539700"/>
            <a:ext cx="45423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rPr>
              <a:t>Relay Module</a:t>
            </a:r>
            <a:endParaRPr b="1" sz="3000">
              <a:solidFill>
                <a:srgbClr val="FF0000"/>
              </a:solidFill>
            </a:endParaRPr>
          </a:p>
          <a:p>
            <a:pPr indent="0" lvl="0" marL="0" rtl="0" algn="l">
              <a:spcBef>
                <a:spcPts val="0"/>
              </a:spcBef>
              <a:spcAft>
                <a:spcPts val="0"/>
              </a:spcAft>
              <a:buNone/>
            </a:pPr>
            <a:r>
              <a:t/>
            </a:r>
            <a:endParaRPr sz="3000"/>
          </a:p>
          <a:p>
            <a:pPr indent="-355600" lvl="0" marL="457200" rtl="0" algn="l">
              <a:spcBef>
                <a:spcPts val="0"/>
              </a:spcBef>
              <a:spcAft>
                <a:spcPts val="0"/>
              </a:spcAft>
              <a:buSzPts val="2000"/>
              <a:buChar char="●"/>
            </a:pPr>
            <a:r>
              <a:rPr lang="en-US" sz="2000"/>
              <a:t>When the control signal is high(9-12V), NC and COM are connected.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When the control signal is low(0-2V), NO and COM are connected.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We connect NO to power input and COM to output.</a:t>
            </a:r>
            <a:endParaRPr sz="2000"/>
          </a:p>
        </p:txBody>
      </p:sp>
      <p:pic>
        <p:nvPicPr>
          <p:cNvPr id="242" name="Google Shape;242;p25"/>
          <p:cNvPicPr preferRelativeResize="0"/>
          <p:nvPr/>
        </p:nvPicPr>
        <p:blipFill>
          <a:blip r:embed="rId4">
            <a:alphaModFix/>
          </a:blip>
          <a:stretch>
            <a:fillRect/>
          </a:stretch>
        </p:blipFill>
        <p:spPr>
          <a:xfrm>
            <a:off x="5520000" y="2133748"/>
            <a:ext cx="6312125" cy="30301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48" name="Google Shape;248;p2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249" name="Google Shape;249;p2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50" name="Google Shape;250;p26"/>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51" name="Google Shape;251;p2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52" name="Google Shape;252;p2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 Control Subsystem— Relay Module</a:t>
            </a:r>
            <a:endParaRPr b="0" i="0" sz="2400" u="none" cap="none" strike="noStrike">
              <a:solidFill>
                <a:schemeClr val="lt1"/>
              </a:solidFill>
              <a:latin typeface="Arial"/>
              <a:ea typeface="Arial"/>
              <a:cs typeface="Arial"/>
              <a:sym typeface="Arial"/>
            </a:endParaRPr>
          </a:p>
        </p:txBody>
      </p:sp>
      <p:pic>
        <p:nvPicPr>
          <p:cNvPr id="253" name="Google Shape;253;p26"/>
          <p:cNvPicPr preferRelativeResize="0"/>
          <p:nvPr/>
        </p:nvPicPr>
        <p:blipFill>
          <a:blip r:embed="rId4">
            <a:alphaModFix/>
          </a:blip>
          <a:stretch>
            <a:fillRect/>
          </a:stretch>
        </p:blipFill>
        <p:spPr>
          <a:xfrm>
            <a:off x="7071775" y="1012925"/>
            <a:ext cx="3725397" cy="4969151"/>
          </a:xfrm>
          <a:prstGeom prst="rect">
            <a:avLst/>
          </a:prstGeom>
          <a:noFill/>
          <a:ln>
            <a:noFill/>
          </a:ln>
        </p:spPr>
      </p:pic>
      <p:pic>
        <p:nvPicPr>
          <p:cNvPr id="254" name="Google Shape;254;p26"/>
          <p:cNvPicPr preferRelativeResize="0"/>
          <p:nvPr/>
        </p:nvPicPr>
        <p:blipFill rotWithShape="1">
          <a:blip r:embed="rId5">
            <a:alphaModFix/>
          </a:blip>
          <a:srcRect b="0" l="0" r="-12069" t="-4177"/>
          <a:stretch/>
        </p:blipFill>
        <p:spPr>
          <a:xfrm>
            <a:off x="2472300" y="982525"/>
            <a:ext cx="4171787" cy="4892939"/>
          </a:xfrm>
          <a:prstGeom prst="rect">
            <a:avLst/>
          </a:prstGeom>
          <a:noFill/>
          <a:ln>
            <a:noFill/>
          </a:ln>
        </p:spPr>
      </p:pic>
      <p:sp>
        <p:nvSpPr>
          <p:cNvPr id="255" name="Google Shape;255;p26"/>
          <p:cNvSpPr txBox="1"/>
          <p:nvPr/>
        </p:nvSpPr>
        <p:spPr>
          <a:xfrm>
            <a:off x="250825" y="1274175"/>
            <a:ext cx="222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FF0000"/>
                </a:solidFill>
              </a:rPr>
              <a:t>Even Mode</a:t>
            </a:r>
            <a:endParaRPr b="1" sz="30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61" name="Google Shape;261;p2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262" name="Google Shape;262;p2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63" name="Google Shape;263;p27"/>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64" name="Google Shape;264;p27"/>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65" name="Google Shape;265;p2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 Control Subsystem— Relay Module</a:t>
            </a:r>
            <a:endParaRPr b="0" i="0" sz="2400" u="none" cap="none" strike="noStrike">
              <a:solidFill>
                <a:schemeClr val="lt1"/>
              </a:solidFill>
              <a:latin typeface="Arial"/>
              <a:ea typeface="Arial"/>
              <a:cs typeface="Arial"/>
              <a:sym typeface="Arial"/>
            </a:endParaRPr>
          </a:p>
        </p:txBody>
      </p:sp>
      <p:sp>
        <p:nvSpPr>
          <p:cNvPr id="266" name="Google Shape;266;p27"/>
          <p:cNvSpPr txBox="1"/>
          <p:nvPr/>
        </p:nvSpPr>
        <p:spPr>
          <a:xfrm>
            <a:off x="264050" y="1206150"/>
            <a:ext cx="201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FF0000"/>
                </a:solidFill>
              </a:rPr>
              <a:t>Mode 2-1</a:t>
            </a:r>
            <a:endParaRPr b="1" sz="3000">
              <a:solidFill>
                <a:srgbClr val="FF0000"/>
              </a:solidFill>
            </a:endParaRPr>
          </a:p>
        </p:txBody>
      </p:sp>
      <p:pic>
        <p:nvPicPr>
          <p:cNvPr id="267" name="Google Shape;267;p27"/>
          <p:cNvPicPr preferRelativeResize="0"/>
          <p:nvPr/>
        </p:nvPicPr>
        <p:blipFill>
          <a:blip r:embed="rId4">
            <a:alphaModFix/>
          </a:blip>
          <a:stretch>
            <a:fillRect/>
          </a:stretch>
        </p:blipFill>
        <p:spPr>
          <a:xfrm>
            <a:off x="7196950" y="1012923"/>
            <a:ext cx="3952286" cy="5271779"/>
          </a:xfrm>
          <a:prstGeom prst="rect">
            <a:avLst/>
          </a:prstGeom>
          <a:noFill/>
          <a:ln>
            <a:noFill/>
          </a:ln>
        </p:spPr>
      </p:pic>
      <p:pic>
        <p:nvPicPr>
          <p:cNvPr id="268" name="Google Shape;268;p27"/>
          <p:cNvPicPr preferRelativeResize="0"/>
          <p:nvPr/>
        </p:nvPicPr>
        <p:blipFill rotWithShape="1">
          <a:blip r:embed="rId5">
            <a:alphaModFix/>
          </a:blip>
          <a:srcRect b="1569" l="-2270" r="2269" t="-1569"/>
          <a:stretch/>
        </p:blipFill>
        <p:spPr>
          <a:xfrm>
            <a:off x="2274338" y="1042987"/>
            <a:ext cx="4196315" cy="5211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74" name="Google Shape;274;p2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275" name="Google Shape;275;p2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76" name="Google Shape;276;p2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77" name="Google Shape;277;p2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78" name="Google Shape;278;p2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 Control Subsystem— Relay Module</a:t>
            </a:r>
            <a:endParaRPr b="0" i="0" sz="2400" u="none" cap="none" strike="noStrike">
              <a:solidFill>
                <a:schemeClr val="lt1"/>
              </a:solidFill>
              <a:latin typeface="Arial"/>
              <a:ea typeface="Arial"/>
              <a:cs typeface="Arial"/>
              <a:sym typeface="Arial"/>
            </a:endParaRPr>
          </a:p>
        </p:txBody>
      </p:sp>
      <p:sp>
        <p:nvSpPr>
          <p:cNvPr id="279" name="Google Shape;279;p28"/>
          <p:cNvSpPr txBox="1"/>
          <p:nvPr/>
        </p:nvSpPr>
        <p:spPr>
          <a:xfrm>
            <a:off x="212075" y="1097275"/>
            <a:ext cx="1909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FF0000"/>
                </a:solidFill>
              </a:rPr>
              <a:t>Mode 2-2</a:t>
            </a:r>
            <a:endParaRPr b="1" sz="3000">
              <a:solidFill>
                <a:srgbClr val="FF0000"/>
              </a:solidFill>
            </a:endParaRPr>
          </a:p>
        </p:txBody>
      </p:sp>
      <p:pic>
        <p:nvPicPr>
          <p:cNvPr id="280" name="Google Shape;280;p28"/>
          <p:cNvPicPr preferRelativeResize="0"/>
          <p:nvPr/>
        </p:nvPicPr>
        <p:blipFill>
          <a:blip r:embed="rId4">
            <a:alphaModFix/>
          </a:blip>
          <a:stretch>
            <a:fillRect/>
          </a:stretch>
        </p:blipFill>
        <p:spPr>
          <a:xfrm>
            <a:off x="7224175" y="1012923"/>
            <a:ext cx="3952286" cy="5271779"/>
          </a:xfrm>
          <a:prstGeom prst="rect">
            <a:avLst/>
          </a:prstGeom>
          <a:noFill/>
          <a:ln>
            <a:noFill/>
          </a:ln>
        </p:spPr>
      </p:pic>
      <p:pic>
        <p:nvPicPr>
          <p:cNvPr id="281" name="Google Shape;281;p28"/>
          <p:cNvPicPr preferRelativeResize="0"/>
          <p:nvPr/>
        </p:nvPicPr>
        <p:blipFill>
          <a:blip r:embed="rId5">
            <a:alphaModFix/>
          </a:blip>
          <a:stretch>
            <a:fillRect/>
          </a:stretch>
        </p:blipFill>
        <p:spPr>
          <a:xfrm>
            <a:off x="2213125" y="1012925"/>
            <a:ext cx="4318742" cy="5271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p:nvPr/>
        </p:nvSpPr>
        <p:spPr>
          <a:xfrm flipH="1" rot="10800000">
            <a:off x="0" y="8162"/>
            <a:ext cx="12192000" cy="6858000"/>
          </a:xfrm>
          <a:prstGeom prst="rect">
            <a:avLst/>
          </a:prstGeom>
          <a:gradFill>
            <a:gsLst>
              <a:gs pos="0">
                <a:srgbClr val="1B4284"/>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287" name="Google Shape;287;p29"/>
          <p:cNvPicPr preferRelativeResize="0"/>
          <p:nvPr/>
        </p:nvPicPr>
        <p:blipFill rotWithShape="1">
          <a:blip r:embed="rId3">
            <a:alphaModFix amt="25000"/>
          </a:blip>
          <a:srcRect b="0" l="0" r="0" t="0"/>
          <a:stretch/>
        </p:blipFill>
        <p:spPr>
          <a:xfrm>
            <a:off x="0" y="12"/>
            <a:ext cx="12192000" cy="6858000"/>
          </a:xfrm>
          <a:prstGeom prst="rect">
            <a:avLst/>
          </a:prstGeom>
          <a:noFill/>
          <a:ln>
            <a:noFill/>
          </a:ln>
        </p:spPr>
      </p:pic>
      <p:pic>
        <p:nvPicPr>
          <p:cNvPr descr="A close up of a logo&#10;&#10;Description automatically generated" id="288" name="Google Shape;288;p29"/>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289" name="Google Shape;289;p2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290" name="Google Shape;290;p2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91" name="Google Shape;291;p29"/>
          <p:cNvSpPr txBox="1"/>
          <p:nvPr/>
        </p:nvSpPr>
        <p:spPr>
          <a:xfrm>
            <a:off x="1295400" y="2553873"/>
            <a:ext cx="9601200" cy="20319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Control Subsystem</a:t>
            </a:r>
            <a:endParaRPr b="1" sz="4500">
              <a:solidFill>
                <a:schemeClr val="lt1"/>
              </a:solidFill>
            </a:endParaRPr>
          </a:p>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Reversed Amplifier</a:t>
            </a:r>
            <a:endParaRPr b="1" sz="45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97" name="Google Shape;297;p3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298" name="Google Shape;298;p3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99" name="Google Shape;299;p3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00" name="Google Shape;300;p3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01" name="Google Shape;301;p3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 </a:t>
            </a:r>
            <a:r>
              <a:rPr lang="en-US" sz="2400">
                <a:solidFill>
                  <a:schemeClr val="lt1"/>
                </a:solidFill>
              </a:rPr>
              <a:t>Control Subsystem— </a:t>
            </a:r>
            <a:r>
              <a:rPr lang="en-US" sz="2400">
                <a:solidFill>
                  <a:schemeClr val="lt1"/>
                </a:solidFill>
              </a:rPr>
              <a:t>Reversed Amplifier </a:t>
            </a:r>
            <a:endParaRPr b="0" i="0" sz="2400" u="none" cap="none" strike="noStrike">
              <a:solidFill>
                <a:schemeClr val="lt1"/>
              </a:solidFill>
              <a:latin typeface="Arial"/>
              <a:ea typeface="Arial"/>
              <a:cs typeface="Arial"/>
              <a:sym typeface="Arial"/>
            </a:endParaRPr>
          </a:p>
        </p:txBody>
      </p:sp>
      <p:sp>
        <p:nvSpPr>
          <p:cNvPr id="302" name="Google Shape;302;p30"/>
          <p:cNvSpPr txBox="1"/>
          <p:nvPr/>
        </p:nvSpPr>
        <p:spPr>
          <a:xfrm>
            <a:off x="597350" y="941000"/>
            <a:ext cx="3912600" cy="557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rPr>
              <a:t>Reversed Amplifier</a:t>
            </a:r>
            <a:endParaRPr b="1" sz="3000">
              <a:solidFill>
                <a:srgbClr val="FF0000"/>
              </a:solidFill>
            </a:endParaRPr>
          </a:p>
          <a:p>
            <a:pPr indent="0" lvl="0" marL="0" rtl="0" algn="l">
              <a:spcBef>
                <a:spcPts val="0"/>
              </a:spcBef>
              <a:spcAft>
                <a:spcPts val="0"/>
              </a:spcAft>
              <a:buNone/>
            </a:pPr>
            <a:r>
              <a:t/>
            </a:r>
            <a:endParaRPr sz="3000"/>
          </a:p>
          <a:p>
            <a:pPr indent="-342900" lvl="0" marL="457200" rtl="0" algn="l">
              <a:spcBef>
                <a:spcPts val="0"/>
              </a:spcBef>
              <a:spcAft>
                <a:spcPts val="0"/>
              </a:spcAft>
              <a:buSzPts val="1800"/>
              <a:buAutoNum type="arabicPeriod"/>
            </a:pPr>
            <a:r>
              <a:rPr lang="en-US" sz="1800"/>
              <a:t>The digital control signal output by ATMEGA16A is either low(0-0.5V) or high(4.5-5V).</a:t>
            </a:r>
            <a:endParaRPr sz="1800"/>
          </a:p>
          <a:p>
            <a:pPr indent="-342900" lvl="0" marL="457200" rtl="0" algn="l">
              <a:spcBef>
                <a:spcPts val="0"/>
              </a:spcBef>
              <a:spcAft>
                <a:spcPts val="0"/>
              </a:spcAft>
              <a:buSzPts val="1800"/>
              <a:buAutoNum type="arabicPeriod"/>
            </a:pPr>
            <a:r>
              <a:rPr lang="en-US" sz="1800"/>
              <a:t>The control required by relay modules are either low (0-0.5V) or high(9-12V).</a:t>
            </a:r>
            <a:endParaRPr sz="1800"/>
          </a:p>
          <a:p>
            <a:pPr indent="-342900" lvl="0" marL="457200" rtl="0" algn="l">
              <a:spcBef>
                <a:spcPts val="0"/>
              </a:spcBef>
              <a:spcAft>
                <a:spcPts val="0"/>
              </a:spcAft>
              <a:buSzPts val="1800"/>
              <a:buAutoNum type="arabicPeriod"/>
            </a:pPr>
            <a:r>
              <a:rPr lang="en-US" sz="1800"/>
              <a:t>We need to amplify the signal of MCU so that it could successfully drive the relay successfully.</a:t>
            </a:r>
            <a:endParaRPr sz="1800"/>
          </a:p>
          <a:p>
            <a:pPr indent="-342900" lvl="0" marL="457200" rtl="0" algn="l">
              <a:spcBef>
                <a:spcPts val="0"/>
              </a:spcBef>
              <a:spcAft>
                <a:spcPts val="0"/>
              </a:spcAft>
              <a:buSzPts val="1800"/>
              <a:buAutoNum type="arabicPeriod"/>
            </a:pPr>
            <a:r>
              <a:rPr lang="en-US" sz="1800"/>
              <a:t>Reversed amplifier is used. </a:t>
            </a:r>
            <a:endParaRPr sz="1800"/>
          </a:p>
          <a:p>
            <a:pPr indent="-342900" lvl="0" marL="457200" rtl="0" algn="l">
              <a:spcBef>
                <a:spcPts val="0"/>
              </a:spcBef>
              <a:spcAft>
                <a:spcPts val="0"/>
              </a:spcAft>
              <a:buSzPts val="1800"/>
              <a:buAutoNum type="arabicPeriod"/>
            </a:pPr>
            <a:r>
              <a:rPr lang="en-US" sz="1800"/>
              <a:t>When the input is high(4.5-5V), output is low(0-0.5V)</a:t>
            </a:r>
            <a:endParaRPr sz="1800"/>
          </a:p>
          <a:p>
            <a:pPr indent="-342900" lvl="0" marL="457200" rtl="0" algn="l">
              <a:spcBef>
                <a:spcPts val="0"/>
              </a:spcBef>
              <a:spcAft>
                <a:spcPts val="0"/>
              </a:spcAft>
              <a:buSzPts val="1800"/>
              <a:buAutoNum type="arabicPeriod"/>
            </a:pPr>
            <a:r>
              <a:rPr lang="en-US" sz="1800"/>
              <a:t>When the input is low(0-0.5V), output is high(11.5-12V)</a:t>
            </a:r>
            <a:endParaRPr sz="1800"/>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pic>
        <p:nvPicPr>
          <p:cNvPr id="303" name="Google Shape;303;p30"/>
          <p:cNvPicPr preferRelativeResize="0"/>
          <p:nvPr/>
        </p:nvPicPr>
        <p:blipFill>
          <a:blip r:embed="rId4">
            <a:alphaModFix/>
          </a:blip>
          <a:stretch>
            <a:fillRect/>
          </a:stretch>
        </p:blipFill>
        <p:spPr>
          <a:xfrm>
            <a:off x="6159125" y="1600936"/>
            <a:ext cx="4581525" cy="4095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descr="A picture containing sky, outdoor, dark&#10;&#10;Description automatically generated" id="91" name="Google Shape;91;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2" name="Google Shape;92;p13"/>
          <p:cNvSpPr/>
          <p:nvPr/>
        </p:nvSpPr>
        <p:spPr>
          <a:xfrm flipH="1" rot="10800000">
            <a:off x="-2" y="0"/>
            <a:ext cx="12192000" cy="6858000"/>
          </a:xfrm>
          <a:prstGeom prst="rect">
            <a:avLst/>
          </a:prstGeom>
          <a:gradFill>
            <a:gsLst>
              <a:gs pos="0">
                <a:srgbClr val="1B4284">
                  <a:alpha val="9803"/>
                </a:srgbClr>
              </a:gs>
              <a:gs pos="50000">
                <a:srgbClr val="1B4284">
                  <a:alpha val="9803"/>
                </a:srgbClr>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3" name="Google Shape;93;p13"/>
          <p:cNvSpPr txBox="1"/>
          <p:nvPr/>
        </p:nvSpPr>
        <p:spPr>
          <a:xfrm>
            <a:off x="2206906" y="1491040"/>
            <a:ext cx="77781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chemeClr val="lt1"/>
                </a:solidFill>
              </a:rPr>
              <a:t>Introduction</a:t>
            </a:r>
            <a:endParaRPr b="0" i="0" sz="1400" u="none" cap="none" strike="noStrike">
              <a:solidFill>
                <a:srgbClr val="000000"/>
              </a:solidFill>
              <a:latin typeface="Arial"/>
              <a:ea typeface="Arial"/>
              <a:cs typeface="Arial"/>
              <a:sym typeface="Arial"/>
            </a:endParaRPr>
          </a:p>
        </p:txBody>
      </p:sp>
      <p:sp>
        <p:nvSpPr>
          <p:cNvPr id="94" name="Google Shape;94;p13"/>
          <p:cNvSpPr txBox="1"/>
          <p:nvPr/>
        </p:nvSpPr>
        <p:spPr>
          <a:xfrm>
            <a:off x="3765527" y="3203150"/>
            <a:ext cx="4660800" cy="1385400"/>
          </a:xfrm>
          <a:prstGeom prst="rect">
            <a:avLst/>
          </a:prstGeom>
          <a:noFill/>
          <a:ln>
            <a:noFill/>
          </a:ln>
        </p:spPr>
        <p:txBody>
          <a:bodyPr anchorCtr="0" anchor="t" bIns="45700" lIns="91425" spcFirstLastPara="1" rIns="91425" wrap="square" tIns="45700">
            <a:spAutoFit/>
          </a:bodyPr>
          <a:lstStyle/>
          <a:p>
            <a:pPr indent="-406400" lvl="0" marL="457200" marR="0" rtl="0" algn="l">
              <a:lnSpc>
                <a:spcPct val="100000"/>
              </a:lnSpc>
              <a:spcBef>
                <a:spcPts val="0"/>
              </a:spcBef>
              <a:spcAft>
                <a:spcPts val="0"/>
              </a:spcAft>
              <a:buClr>
                <a:schemeClr val="lt1"/>
              </a:buClr>
              <a:buSzPts val="2800"/>
              <a:buFont typeface="Arial"/>
              <a:buChar char="●"/>
            </a:pPr>
            <a:r>
              <a:rPr lang="en-US" sz="2800">
                <a:solidFill>
                  <a:schemeClr val="lt1"/>
                </a:solidFill>
              </a:rPr>
              <a:t>Background Problem</a:t>
            </a:r>
            <a:endParaRPr sz="2800">
              <a:solidFill>
                <a:schemeClr val="lt1"/>
              </a:solidFill>
            </a:endParaRPr>
          </a:p>
          <a:p>
            <a:pPr indent="-406400" lvl="0" marL="457200" marR="0" rtl="0" algn="l">
              <a:lnSpc>
                <a:spcPct val="100000"/>
              </a:lnSpc>
              <a:spcBef>
                <a:spcPts val="0"/>
              </a:spcBef>
              <a:spcAft>
                <a:spcPts val="0"/>
              </a:spcAft>
              <a:buClr>
                <a:schemeClr val="lt1"/>
              </a:buClr>
              <a:buSzPts val="2800"/>
              <a:buChar char="●"/>
            </a:pPr>
            <a:r>
              <a:rPr lang="en-US" sz="2800">
                <a:solidFill>
                  <a:schemeClr val="lt1"/>
                </a:solidFill>
              </a:rPr>
              <a:t>Solution</a:t>
            </a:r>
            <a:endParaRPr sz="2800">
              <a:solidFill>
                <a:schemeClr val="lt1"/>
              </a:solidFill>
            </a:endParaRPr>
          </a:p>
          <a:p>
            <a:pPr indent="-406400" lvl="0" marL="457200" marR="0" rtl="0" algn="l">
              <a:lnSpc>
                <a:spcPct val="100000"/>
              </a:lnSpc>
              <a:spcBef>
                <a:spcPts val="0"/>
              </a:spcBef>
              <a:spcAft>
                <a:spcPts val="0"/>
              </a:spcAft>
              <a:buClr>
                <a:schemeClr val="lt1"/>
              </a:buClr>
              <a:buSzPts val="2800"/>
              <a:buChar char="●"/>
            </a:pPr>
            <a:r>
              <a:rPr lang="en-US" sz="2800">
                <a:solidFill>
                  <a:schemeClr val="lt1"/>
                </a:solidFill>
              </a:rPr>
              <a:t>High-level Objectives</a:t>
            </a:r>
            <a:endParaRPr sz="2800">
              <a:solidFill>
                <a:schemeClr val="lt1"/>
              </a:solidFill>
            </a:endParaRPr>
          </a:p>
        </p:txBody>
      </p:sp>
      <p:pic>
        <p:nvPicPr>
          <p:cNvPr descr="A close up of a logo&#10;&#10;Description automatically generated" id="95" name="Google Shape;95;p13"/>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96" name="Google Shape;96;p13"/>
          <p:cNvSpPr/>
          <p:nvPr/>
        </p:nvSpPr>
        <p:spPr>
          <a:xfrm>
            <a:off x="5520230" y="2759325"/>
            <a:ext cx="11514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1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98" name="Google Shape;98;p1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09" name="Google Shape;309;p3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310" name="Google Shape;310;p3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11" name="Google Shape;311;p31"/>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12" name="Google Shape;312;p3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13" name="Google Shape;313;p3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 Control Subsystem— Reversed Amplifier </a:t>
            </a:r>
            <a:endParaRPr b="0" i="0" sz="2400" u="none" cap="none" strike="noStrike">
              <a:solidFill>
                <a:schemeClr val="lt1"/>
              </a:solidFill>
              <a:latin typeface="Arial"/>
              <a:ea typeface="Arial"/>
              <a:cs typeface="Arial"/>
              <a:sym typeface="Arial"/>
            </a:endParaRPr>
          </a:p>
        </p:txBody>
      </p:sp>
      <p:sp>
        <p:nvSpPr>
          <p:cNvPr id="314" name="Google Shape;314;p31"/>
          <p:cNvSpPr txBox="1"/>
          <p:nvPr/>
        </p:nvSpPr>
        <p:spPr>
          <a:xfrm>
            <a:off x="376800" y="1042838"/>
            <a:ext cx="1052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rPr>
              <a:t>Simulation Result of Reversed Amplifier</a:t>
            </a:r>
            <a:endParaRPr b="1" sz="2000">
              <a:solidFill>
                <a:srgbClr val="FF0000"/>
              </a:solidFill>
            </a:endParaRPr>
          </a:p>
        </p:txBody>
      </p:sp>
      <p:graphicFrame>
        <p:nvGraphicFramePr>
          <p:cNvPr id="315" name="Google Shape;315;p31"/>
          <p:cNvGraphicFramePr/>
          <p:nvPr/>
        </p:nvGraphicFramePr>
        <p:xfrm>
          <a:off x="952500" y="2066425"/>
          <a:ext cx="3000000" cy="3000000"/>
        </p:xfrm>
        <a:graphic>
          <a:graphicData uri="http://schemas.openxmlformats.org/drawingml/2006/table">
            <a:tbl>
              <a:tblPr>
                <a:noFill/>
                <a:tableStyleId>{504A2AF7-E08A-41A4-A902-16A1F0D0292D}</a:tableStyleId>
              </a:tblPr>
              <a:tblGrid>
                <a:gridCol w="3429000"/>
                <a:gridCol w="3429000"/>
              </a:tblGrid>
              <a:tr h="639675">
                <a:tc>
                  <a:txBody>
                    <a:bodyPr/>
                    <a:lstStyle/>
                    <a:p>
                      <a:pPr indent="0" lvl="0" marL="0" rtl="0" algn="l">
                        <a:spcBef>
                          <a:spcPts val="0"/>
                        </a:spcBef>
                        <a:spcAft>
                          <a:spcPts val="0"/>
                        </a:spcAft>
                        <a:buNone/>
                      </a:pPr>
                      <a:r>
                        <a:rPr b="1" lang="en-US" sz="2000"/>
                        <a:t>Input</a:t>
                      </a:r>
                      <a:endParaRPr b="1" sz="2000"/>
                    </a:p>
                  </a:txBody>
                  <a:tcPr marT="91425" marB="91425" marR="91425" marL="91425"/>
                </a:tc>
                <a:tc>
                  <a:txBody>
                    <a:bodyPr/>
                    <a:lstStyle/>
                    <a:p>
                      <a:pPr indent="0" lvl="0" marL="0" rtl="0" algn="l">
                        <a:spcBef>
                          <a:spcPts val="0"/>
                        </a:spcBef>
                        <a:spcAft>
                          <a:spcPts val="0"/>
                        </a:spcAft>
                        <a:buNone/>
                      </a:pPr>
                      <a:r>
                        <a:rPr b="1" lang="en-US" sz="2000"/>
                        <a:t>Output</a:t>
                      </a:r>
                      <a:endParaRPr b="1" sz="2000"/>
                    </a:p>
                  </a:txBody>
                  <a:tcPr marT="91425" marB="91425" marR="91425" marL="91425"/>
                </a:tc>
              </a:tr>
              <a:tr h="639675">
                <a:tc>
                  <a:txBody>
                    <a:bodyPr/>
                    <a:lstStyle/>
                    <a:p>
                      <a:pPr indent="0" lvl="0" marL="0" rtl="0" algn="l">
                        <a:spcBef>
                          <a:spcPts val="0"/>
                        </a:spcBef>
                        <a:spcAft>
                          <a:spcPts val="0"/>
                        </a:spcAft>
                        <a:buNone/>
                      </a:pPr>
                      <a:r>
                        <a:rPr lang="en-US" sz="1800"/>
                        <a:t>0V</a:t>
                      </a:r>
                      <a:endParaRPr sz="1800"/>
                    </a:p>
                  </a:txBody>
                  <a:tcPr marT="91425" marB="91425" marR="91425" marL="91425"/>
                </a:tc>
                <a:tc>
                  <a:txBody>
                    <a:bodyPr/>
                    <a:lstStyle/>
                    <a:p>
                      <a:pPr indent="0" lvl="0" marL="0" rtl="0" algn="l">
                        <a:spcBef>
                          <a:spcPts val="0"/>
                        </a:spcBef>
                        <a:spcAft>
                          <a:spcPts val="0"/>
                        </a:spcAft>
                        <a:buNone/>
                      </a:pPr>
                      <a:r>
                        <a:rPr lang="en-US" sz="1800"/>
                        <a:t>12V</a:t>
                      </a:r>
                      <a:endParaRPr sz="1800"/>
                    </a:p>
                  </a:txBody>
                  <a:tcPr marT="91425" marB="91425" marR="91425" marL="91425"/>
                </a:tc>
              </a:tr>
              <a:tr h="639675">
                <a:tc>
                  <a:txBody>
                    <a:bodyPr/>
                    <a:lstStyle/>
                    <a:p>
                      <a:pPr indent="0" lvl="0" marL="0" rtl="0" algn="l">
                        <a:spcBef>
                          <a:spcPts val="0"/>
                        </a:spcBef>
                        <a:spcAft>
                          <a:spcPts val="0"/>
                        </a:spcAft>
                        <a:buNone/>
                      </a:pPr>
                      <a:r>
                        <a:rPr lang="en-US" sz="1800"/>
                        <a:t>0.5V</a:t>
                      </a:r>
                      <a:endParaRPr sz="1800"/>
                    </a:p>
                  </a:txBody>
                  <a:tcPr marT="91425" marB="91425" marR="91425" marL="91425"/>
                </a:tc>
                <a:tc>
                  <a:txBody>
                    <a:bodyPr/>
                    <a:lstStyle/>
                    <a:p>
                      <a:pPr indent="0" lvl="0" marL="0" rtl="0" algn="l">
                        <a:spcBef>
                          <a:spcPts val="0"/>
                        </a:spcBef>
                        <a:spcAft>
                          <a:spcPts val="0"/>
                        </a:spcAft>
                        <a:buNone/>
                      </a:pPr>
                      <a:r>
                        <a:rPr lang="en-US" sz="1800"/>
                        <a:t>11.99983V</a:t>
                      </a:r>
                      <a:endParaRPr sz="1800"/>
                    </a:p>
                  </a:txBody>
                  <a:tcPr marT="91425" marB="91425" marR="91425" marL="91425"/>
                </a:tc>
              </a:tr>
              <a:tr h="639675">
                <a:tc>
                  <a:txBody>
                    <a:bodyPr/>
                    <a:lstStyle/>
                    <a:p>
                      <a:pPr indent="0" lvl="0" marL="0" rtl="0" algn="l">
                        <a:spcBef>
                          <a:spcPts val="0"/>
                        </a:spcBef>
                        <a:spcAft>
                          <a:spcPts val="0"/>
                        </a:spcAft>
                        <a:buNone/>
                      </a:pPr>
                      <a:r>
                        <a:rPr lang="en-US" sz="1800"/>
                        <a:t>4.5V</a:t>
                      </a:r>
                      <a:endParaRPr sz="1800"/>
                    </a:p>
                  </a:txBody>
                  <a:tcPr marT="91425" marB="91425" marR="91425" marL="91425"/>
                </a:tc>
                <a:tc>
                  <a:txBody>
                    <a:bodyPr/>
                    <a:lstStyle/>
                    <a:p>
                      <a:pPr indent="0" lvl="0" marL="0" rtl="0" algn="l">
                        <a:spcBef>
                          <a:spcPts val="0"/>
                        </a:spcBef>
                        <a:spcAft>
                          <a:spcPts val="0"/>
                        </a:spcAft>
                        <a:buNone/>
                      </a:pPr>
                      <a:r>
                        <a:rPr lang="en-US" sz="1800"/>
                        <a:t>20.813mV</a:t>
                      </a:r>
                      <a:endParaRPr sz="1800"/>
                    </a:p>
                  </a:txBody>
                  <a:tcPr marT="91425" marB="91425" marR="91425" marL="91425"/>
                </a:tc>
              </a:tr>
              <a:tr h="639675">
                <a:tc>
                  <a:txBody>
                    <a:bodyPr/>
                    <a:lstStyle/>
                    <a:p>
                      <a:pPr indent="0" lvl="0" marL="0" rtl="0" algn="l">
                        <a:spcBef>
                          <a:spcPts val="0"/>
                        </a:spcBef>
                        <a:spcAft>
                          <a:spcPts val="0"/>
                        </a:spcAft>
                        <a:buNone/>
                      </a:pPr>
                      <a:r>
                        <a:rPr lang="en-US" sz="1800"/>
                        <a:t>5V</a:t>
                      </a:r>
                      <a:endParaRPr sz="1800"/>
                    </a:p>
                  </a:txBody>
                  <a:tcPr marT="91425" marB="91425" marR="91425" marL="91425"/>
                </a:tc>
                <a:tc>
                  <a:txBody>
                    <a:bodyPr/>
                    <a:lstStyle/>
                    <a:p>
                      <a:pPr indent="0" lvl="0" marL="0" rtl="0" algn="l">
                        <a:spcBef>
                          <a:spcPts val="0"/>
                        </a:spcBef>
                        <a:spcAft>
                          <a:spcPts val="0"/>
                        </a:spcAft>
                        <a:buNone/>
                      </a:pPr>
                      <a:r>
                        <a:rPr lang="en-US" sz="1800"/>
                        <a:t>20.482mV</a:t>
                      </a:r>
                      <a:endParaRPr sz="1800"/>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21" name="Google Shape;321;p3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322" name="Google Shape;322;p3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23" name="Google Shape;323;p32"/>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24" name="Google Shape;324;p3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25" name="Google Shape;325;p32"/>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 </a:t>
            </a:r>
            <a:r>
              <a:rPr lang="en-US" sz="2400">
                <a:solidFill>
                  <a:schemeClr val="lt1"/>
                </a:solidFill>
              </a:rPr>
              <a:t>Control Subsystem— Revers</a:t>
            </a:r>
            <a:r>
              <a:rPr lang="en-US" sz="2400">
                <a:solidFill>
                  <a:schemeClr val="lt1"/>
                </a:solidFill>
              </a:rPr>
              <a:t>ed Amplifier </a:t>
            </a:r>
            <a:endParaRPr b="0" i="0" sz="2400" u="none" cap="none" strike="noStrike">
              <a:solidFill>
                <a:schemeClr val="lt1"/>
              </a:solidFill>
              <a:latin typeface="Arial"/>
              <a:ea typeface="Arial"/>
              <a:cs typeface="Arial"/>
              <a:sym typeface="Arial"/>
            </a:endParaRPr>
          </a:p>
        </p:txBody>
      </p:sp>
      <p:sp>
        <p:nvSpPr>
          <p:cNvPr id="326" name="Google Shape;326;p32"/>
          <p:cNvSpPr txBox="1"/>
          <p:nvPr/>
        </p:nvSpPr>
        <p:spPr>
          <a:xfrm>
            <a:off x="376800" y="1059513"/>
            <a:ext cx="1052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rPr>
              <a:t>Reversed Amplifier Testing</a:t>
            </a:r>
            <a:endParaRPr b="1" sz="2000">
              <a:solidFill>
                <a:srgbClr val="FF0000"/>
              </a:solidFill>
            </a:endParaRPr>
          </a:p>
        </p:txBody>
      </p:sp>
      <p:graphicFrame>
        <p:nvGraphicFramePr>
          <p:cNvPr id="327" name="Google Shape;327;p32"/>
          <p:cNvGraphicFramePr/>
          <p:nvPr/>
        </p:nvGraphicFramePr>
        <p:xfrm>
          <a:off x="952500" y="1905000"/>
          <a:ext cx="3000000" cy="3000000"/>
        </p:xfrm>
        <a:graphic>
          <a:graphicData uri="http://schemas.openxmlformats.org/drawingml/2006/table">
            <a:tbl>
              <a:tblPr>
                <a:noFill/>
                <a:tableStyleId>{504A2AF7-E08A-41A4-A902-16A1F0D0292D}</a:tableStyleId>
              </a:tblPr>
              <a:tblGrid>
                <a:gridCol w="2571750"/>
                <a:gridCol w="2571750"/>
                <a:gridCol w="2571750"/>
                <a:gridCol w="2571750"/>
              </a:tblGrid>
              <a:tr h="431825">
                <a:tc>
                  <a:txBody>
                    <a:bodyPr/>
                    <a:lstStyle/>
                    <a:p>
                      <a:pPr indent="0" lvl="0" marL="0" rtl="0" algn="l">
                        <a:spcBef>
                          <a:spcPts val="0"/>
                        </a:spcBef>
                        <a:spcAft>
                          <a:spcPts val="0"/>
                        </a:spcAft>
                        <a:buNone/>
                      </a:pPr>
                      <a:r>
                        <a:rPr lang="en-US" sz="1900"/>
                        <a:t>Input(Low)</a:t>
                      </a:r>
                      <a:endParaRPr sz="1900"/>
                    </a:p>
                  </a:txBody>
                  <a:tcPr marT="91425" marB="91425" marR="91425" marL="91425"/>
                </a:tc>
                <a:tc>
                  <a:txBody>
                    <a:bodyPr/>
                    <a:lstStyle/>
                    <a:p>
                      <a:pPr indent="0" lvl="0" marL="0" rtl="0" algn="l">
                        <a:spcBef>
                          <a:spcPts val="0"/>
                        </a:spcBef>
                        <a:spcAft>
                          <a:spcPts val="0"/>
                        </a:spcAft>
                        <a:buNone/>
                      </a:pPr>
                      <a:r>
                        <a:rPr lang="en-US" sz="1900"/>
                        <a:t>Output(High)</a:t>
                      </a:r>
                      <a:endParaRPr sz="1900"/>
                    </a:p>
                  </a:txBody>
                  <a:tcPr marT="91425" marB="91425" marR="91425" marL="91425"/>
                </a:tc>
                <a:tc>
                  <a:txBody>
                    <a:bodyPr/>
                    <a:lstStyle/>
                    <a:p>
                      <a:pPr indent="0" lvl="0" marL="0" rtl="0" algn="l">
                        <a:spcBef>
                          <a:spcPts val="0"/>
                        </a:spcBef>
                        <a:spcAft>
                          <a:spcPts val="0"/>
                        </a:spcAft>
                        <a:buNone/>
                      </a:pPr>
                      <a:r>
                        <a:rPr lang="en-US" sz="1900"/>
                        <a:t>Input(High)</a:t>
                      </a:r>
                      <a:endParaRPr sz="1900"/>
                    </a:p>
                  </a:txBody>
                  <a:tcPr marT="91425" marB="91425" marR="91425" marL="91425"/>
                </a:tc>
                <a:tc>
                  <a:txBody>
                    <a:bodyPr/>
                    <a:lstStyle/>
                    <a:p>
                      <a:pPr indent="0" lvl="0" marL="0" rtl="0" algn="l">
                        <a:spcBef>
                          <a:spcPts val="0"/>
                        </a:spcBef>
                        <a:spcAft>
                          <a:spcPts val="0"/>
                        </a:spcAft>
                        <a:buNone/>
                      </a:pPr>
                      <a:r>
                        <a:rPr lang="en-US" sz="1900"/>
                        <a:t>Output(Low)</a:t>
                      </a:r>
                      <a:endParaRPr sz="1900"/>
                    </a:p>
                  </a:txBody>
                  <a:tcPr marT="91425" marB="91425" marR="91425" marL="91425"/>
                </a:tc>
              </a:tr>
              <a:tr h="431825">
                <a:tc>
                  <a:txBody>
                    <a:bodyPr/>
                    <a:lstStyle/>
                    <a:p>
                      <a:pPr indent="0" lvl="0" marL="0" rtl="0" algn="l">
                        <a:spcBef>
                          <a:spcPts val="0"/>
                        </a:spcBef>
                        <a:spcAft>
                          <a:spcPts val="0"/>
                        </a:spcAft>
                        <a:buNone/>
                      </a:pPr>
                      <a:r>
                        <a:rPr lang="en-US" sz="1800"/>
                        <a:t>10mV</a:t>
                      </a:r>
                      <a:endParaRPr sz="1800"/>
                    </a:p>
                  </a:txBody>
                  <a:tcPr marT="91425" marB="91425" marR="91425" marL="91425"/>
                </a:tc>
                <a:tc>
                  <a:txBody>
                    <a:bodyPr/>
                    <a:lstStyle/>
                    <a:p>
                      <a:pPr indent="0" lvl="0" marL="0" rtl="0" algn="l">
                        <a:spcBef>
                          <a:spcPts val="0"/>
                        </a:spcBef>
                        <a:spcAft>
                          <a:spcPts val="0"/>
                        </a:spcAft>
                        <a:buNone/>
                      </a:pPr>
                      <a:r>
                        <a:rPr lang="en-US" sz="1800"/>
                        <a:t>11.976V</a:t>
                      </a:r>
                      <a:endParaRPr sz="1800"/>
                    </a:p>
                  </a:txBody>
                  <a:tcPr marT="91425" marB="91425" marR="91425" marL="91425"/>
                </a:tc>
                <a:tc>
                  <a:txBody>
                    <a:bodyPr/>
                    <a:lstStyle/>
                    <a:p>
                      <a:pPr indent="0" lvl="0" marL="0" rtl="0" algn="l">
                        <a:spcBef>
                          <a:spcPts val="0"/>
                        </a:spcBef>
                        <a:spcAft>
                          <a:spcPts val="0"/>
                        </a:spcAft>
                        <a:buNone/>
                      </a:pPr>
                      <a:r>
                        <a:rPr lang="en-US" sz="1800"/>
                        <a:t>4.67V</a:t>
                      </a:r>
                      <a:endParaRPr sz="1800"/>
                    </a:p>
                  </a:txBody>
                  <a:tcPr marT="91425" marB="91425" marR="91425" marL="91425"/>
                </a:tc>
                <a:tc>
                  <a:txBody>
                    <a:bodyPr/>
                    <a:lstStyle/>
                    <a:p>
                      <a:pPr indent="0" lvl="0" marL="0" rtl="0" algn="l">
                        <a:spcBef>
                          <a:spcPts val="0"/>
                        </a:spcBef>
                        <a:spcAft>
                          <a:spcPts val="0"/>
                        </a:spcAft>
                        <a:buNone/>
                      </a:pPr>
                      <a:r>
                        <a:rPr lang="en-US" sz="1800"/>
                        <a:t>15mV</a:t>
                      </a:r>
                      <a:endParaRPr sz="1800"/>
                    </a:p>
                  </a:txBody>
                  <a:tcPr marT="91425" marB="91425" marR="91425" marL="91425"/>
                </a:tc>
              </a:tr>
              <a:tr h="431825">
                <a:tc>
                  <a:txBody>
                    <a:bodyPr/>
                    <a:lstStyle/>
                    <a:p>
                      <a:pPr indent="0" lvl="0" marL="0" rtl="0" algn="l">
                        <a:spcBef>
                          <a:spcPts val="0"/>
                        </a:spcBef>
                        <a:spcAft>
                          <a:spcPts val="0"/>
                        </a:spcAft>
                        <a:buNone/>
                      </a:pPr>
                      <a:r>
                        <a:rPr lang="en-US" sz="1800"/>
                        <a:t>15mV</a:t>
                      </a:r>
                      <a:endParaRPr sz="1800"/>
                    </a:p>
                  </a:txBody>
                  <a:tcPr marT="91425" marB="91425" marR="91425" marL="91425"/>
                </a:tc>
                <a:tc>
                  <a:txBody>
                    <a:bodyPr/>
                    <a:lstStyle/>
                    <a:p>
                      <a:pPr indent="0" lvl="0" marL="0" rtl="0" algn="l">
                        <a:spcBef>
                          <a:spcPts val="0"/>
                        </a:spcBef>
                        <a:spcAft>
                          <a:spcPts val="0"/>
                        </a:spcAft>
                        <a:buNone/>
                      </a:pPr>
                      <a:r>
                        <a:rPr lang="en-US" sz="1800"/>
                        <a:t>11.972V</a:t>
                      </a:r>
                      <a:endParaRPr sz="1800"/>
                    </a:p>
                  </a:txBody>
                  <a:tcPr marT="91425" marB="91425" marR="91425" marL="91425"/>
                </a:tc>
                <a:tc>
                  <a:txBody>
                    <a:bodyPr/>
                    <a:lstStyle/>
                    <a:p>
                      <a:pPr indent="0" lvl="0" marL="0" rtl="0" algn="l">
                        <a:spcBef>
                          <a:spcPts val="0"/>
                        </a:spcBef>
                        <a:spcAft>
                          <a:spcPts val="0"/>
                        </a:spcAft>
                        <a:buNone/>
                      </a:pPr>
                      <a:r>
                        <a:rPr lang="en-US" sz="1800"/>
                        <a:t>4.73V</a:t>
                      </a:r>
                      <a:endParaRPr sz="1800"/>
                    </a:p>
                  </a:txBody>
                  <a:tcPr marT="91425" marB="91425" marR="91425" marL="91425"/>
                </a:tc>
                <a:tc>
                  <a:txBody>
                    <a:bodyPr/>
                    <a:lstStyle/>
                    <a:p>
                      <a:pPr indent="0" lvl="0" marL="0" rtl="0" algn="l">
                        <a:spcBef>
                          <a:spcPts val="0"/>
                        </a:spcBef>
                        <a:spcAft>
                          <a:spcPts val="0"/>
                        </a:spcAft>
                        <a:buNone/>
                      </a:pPr>
                      <a:r>
                        <a:rPr lang="en-US" sz="1800"/>
                        <a:t>14mV</a:t>
                      </a:r>
                      <a:endParaRPr sz="1800"/>
                    </a:p>
                  </a:txBody>
                  <a:tcPr marT="91425" marB="91425" marR="91425" marL="91425"/>
                </a:tc>
              </a:tr>
              <a:tr h="431825">
                <a:tc>
                  <a:txBody>
                    <a:bodyPr/>
                    <a:lstStyle/>
                    <a:p>
                      <a:pPr indent="0" lvl="0" marL="0" rtl="0" algn="l">
                        <a:spcBef>
                          <a:spcPts val="0"/>
                        </a:spcBef>
                        <a:spcAft>
                          <a:spcPts val="0"/>
                        </a:spcAft>
                        <a:buNone/>
                      </a:pPr>
                      <a:r>
                        <a:rPr lang="en-US" sz="1800"/>
                        <a:t>11mV</a:t>
                      </a:r>
                      <a:endParaRPr sz="1800"/>
                    </a:p>
                  </a:txBody>
                  <a:tcPr marT="91425" marB="91425" marR="91425" marL="91425"/>
                </a:tc>
                <a:tc>
                  <a:txBody>
                    <a:bodyPr/>
                    <a:lstStyle/>
                    <a:p>
                      <a:pPr indent="0" lvl="0" marL="0" rtl="0" algn="l">
                        <a:spcBef>
                          <a:spcPts val="0"/>
                        </a:spcBef>
                        <a:spcAft>
                          <a:spcPts val="0"/>
                        </a:spcAft>
                        <a:buNone/>
                      </a:pPr>
                      <a:r>
                        <a:rPr lang="en-US" sz="1800"/>
                        <a:t>11.978V</a:t>
                      </a:r>
                      <a:endParaRPr sz="1800"/>
                    </a:p>
                  </a:txBody>
                  <a:tcPr marT="91425" marB="91425" marR="91425" marL="91425"/>
                </a:tc>
                <a:tc>
                  <a:txBody>
                    <a:bodyPr/>
                    <a:lstStyle/>
                    <a:p>
                      <a:pPr indent="0" lvl="0" marL="0" rtl="0" algn="l">
                        <a:spcBef>
                          <a:spcPts val="0"/>
                        </a:spcBef>
                        <a:spcAft>
                          <a:spcPts val="0"/>
                        </a:spcAft>
                        <a:buNone/>
                      </a:pPr>
                      <a:r>
                        <a:rPr lang="en-US" sz="1800"/>
                        <a:t>4.87V</a:t>
                      </a:r>
                      <a:endParaRPr sz="1800"/>
                    </a:p>
                  </a:txBody>
                  <a:tcPr marT="91425" marB="91425" marR="91425" marL="91425"/>
                </a:tc>
                <a:tc>
                  <a:txBody>
                    <a:bodyPr/>
                    <a:lstStyle/>
                    <a:p>
                      <a:pPr indent="0" lvl="0" marL="0" rtl="0" algn="l">
                        <a:spcBef>
                          <a:spcPts val="0"/>
                        </a:spcBef>
                        <a:spcAft>
                          <a:spcPts val="0"/>
                        </a:spcAft>
                        <a:buNone/>
                      </a:pPr>
                      <a:r>
                        <a:rPr lang="en-US" sz="1800"/>
                        <a:t>13mV</a:t>
                      </a:r>
                      <a:endParaRPr sz="1800"/>
                    </a:p>
                  </a:txBody>
                  <a:tcPr marT="91425" marB="91425" marR="91425" marL="91425"/>
                </a:tc>
              </a:tr>
              <a:tr h="431825">
                <a:tc>
                  <a:txBody>
                    <a:bodyPr/>
                    <a:lstStyle/>
                    <a:p>
                      <a:pPr indent="0" lvl="0" marL="0" rtl="0" algn="l">
                        <a:spcBef>
                          <a:spcPts val="0"/>
                        </a:spcBef>
                        <a:spcAft>
                          <a:spcPts val="0"/>
                        </a:spcAft>
                        <a:buNone/>
                      </a:pPr>
                      <a:r>
                        <a:rPr lang="en-US" sz="1800"/>
                        <a:t>12mV</a:t>
                      </a:r>
                      <a:endParaRPr sz="1800"/>
                    </a:p>
                  </a:txBody>
                  <a:tcPr marT="91425" marB="91425" marR="91425" marL="91425"/>
                </a:tc>
                <a:tc>
                  <a:txBody>
                    <a:bodyPr/>
                    <a:lstStyle/>
                    <a:p>
                      <a:pPr indent="0" lvl="0" marL="0" rtl="0" algn="l">
                        <a:spcBef>
                          <a:spcPts val="0"/>
                        </a:spcBef>
                        <a:spcAft>
                          <a:spcPts val="0"/>
                        </a:spcAft>
                        <a:buNone/>
                      </a:pPr>
                      <a:r>
                        <a:rPr lang="en-US" sz="1800"/>
                        <a:t>11.966V</a:t>
                      </a:r>
                      <a:endParaRPr sz="1800"/>
                    </a:p>
                  </a:txBody>
                  <a:tcPr marT="91425" marB="91425" marR="91425" marL="91425"/>
                </a:tc>
                <a:tc>
                  <a:txBody>
                    <a:bodyPr/>
                    <a:lstStyle/>
                    <a:p>
                      <a:pPr indent="0" lvl="0" marL="0" rtl="0" algn="l">
                        <a:spcBef>
                          <a:spcPts val="0"/>
                        </a:spcBef>
                        <a:spcAft>
                          <a:spcPts val="0"/>
                        </a:spcAft>
                        <a:buNone/>
                      </a:pPr>
                      <a:r>
                        <a:rPr lang="en-US" sz="1800"/>
                        <a:t>4.93V</a:t>
                      </a:r>
                      <a:endParaRPr sz="1800"/>
                    </a:p>
                  </a:txBody>
                  <a:tcPr marT="91425" marB="91425" marR="91425" marL="91425"/>
                </a:tc>
                <a:tc>
                  <a:txBody>
                    <a:bodyPr/>
                    <a:lstStyle/>
                    <a:p>
                      <a:pPr indent="0" lvl="0" marL="0" rtl="0" algn="l">
                        <a:spcBef>
                          <a:spcPts val="0"/>
                        </a:spcBef>
                        <a:spcAft>
                          <a:spcPts val="0"/>
                        </a:spcAft>
                        <a:buNone/>
                      </a:pPr>
                      <a:r>
                        <a:rPr lang="en-US" sz="1800"/>
                        <a:t>15mV</a:t>
                      </a:r>
                      <a:endParaRPr sz="1800"/>
                    </a:p>
                  </a:txBody>
                  <a:tcPr marT="91425" marB="91425" marR="91425" marL="91425"/>
                </a:tc>
              </a:tr>
              <a:tr h="431825">
                <a:tc>
                  <a:txBody>
                    <a:bodyPr/>
                    <a:lstStyle/>
                    <a:p>
                      <a:pPr indent="0" lvl="0" marL="0" rtl="0" algn="l">
                        <a:spcBef>
                          <a:spcPts val="0"/>
                        </a:spcBef>
                        <a:spcAft>
                          <a:spcPts val="0"/>
                        </a:spcAft>
                        <a:buNone/>
                      </a:pPr>
                      <a:r>
                        <a:rPr lang="en-US" sz="1800"/>
                        <a:t>11mV</a:t>
                      </a:r>
                      <a:endParaRPr sz="1800"/>
                    </a:p>
                  </a:txBody>
                  <a:tcPr marT="91425" marB="91425" marR="91425" marL="91425"/>
                </a:tc>
                <a:tc>
                  <a:txBody>
                    <a:bodyPr/>
                    <a:lstStyle/>
                    <a:p>
                      <a:pPr indent="0" lvl="0" marL="0" rtl="0" algn="l">
                        <a:spcBef>
                          <a:spcPts val="0"/>
                        </a:spcBef>
                        <a:spcAft>
                          <a:spcPts val="0"/>
                        </a:spcAft>
                        <a:buNone/>
                      </a:pPr>
                      <a:r>
                        <a:rPr lang="en-US" sz="1800"/>
                        <a:t>11.975V</a:t>
                      </a:r>
                      <a:endParaRPr sz="1800"/>
                    </a:p>
                  </a:txBody>
                  <a:tcPr marT="91425" marB="91425" marR="91425" marL="91425"/>
                </a:tc>
                <a:tc>
                  <a:txBody>
                    <a:bodyPr/>
                    <a:lstStyle/>
                    <a:p>
                      <a:pPr indent="0" lvl="0" marL="0" rtl="0" algn="l">
                        <a:spcBef>
                          <a:spcPts val="0"/>
                        </a:spcBef>
                        <a:spcAft>
                          <a:spcPts val="0"/>
                        </a:spcAft>
                        <a:buNone/>
                      </a:pPr>
                      <a:r>
                        <a:rPr lang="en-US" sz="1800"/>
                        <a:t>4.75V</a:t>
                      </a:r>
                      <a:endParaRPr sz="1800"/>
                    </a:p>
                  </a:txBody>
                  <a:tcPr marT="91425" marB="91425" marR="91425" marL="91425"/>
                </a:tc>
                <a:tc>
                  <a:txBody>
                    <a:bodyPr/>
                    <a:lstStyle/>
                    <a:p>
                      <a:pPr indent="0" lvl="0" marL="0" rtl="0" algn="l">
                        <a:spcBef>
                          <a:spcPts val="0"/>
                        </a:spcBef>
                        <a:spcAft>
                          <a:spcPts val="0"/>
                        </a:spcAft>
                        <a:buNone/>
                      </a:pPr>
                      <a:r>
                        <a:rPr lang="en-US" sz="1800"/>
                        <a:t>14mV</a:t>
                      </a:r>
                      <a:endParaRPr sz="1800"/>
                    </a:p>
                  </a:txBody>
                  <a:tcPr marT="91425" marB="91425" marR="91425" marL="91425"/>
                </a:tc>
              </a:tr>
              <a:tr h="431825">
                <a:tc>
                  <a:txBody>
                    <a:bodyPr/>
                    <a:lstStyle/>
                    <a:p>
                      <a:pPr indent="0" lvl="0" marL="0" rtl="0" algn="l">
                        <a:spcBef>
                          <a:spcPts val="0"/>
                        </a:spcBef>
                        <a:spcAft>
                          <a:spcPts val="0"/>
                        </a:spcAft>
                        <a:buNone/>
                      </a:pPr>
                      <a:r>
                        <a:rPr lang="en-US" sz="1800"/>
                        <a:t>10mV</a:t>
                      </a:r>
                      <a:endParaRPr sz="1800"/>
                    </a:p>
                  </a:txBody>
                  <a:tcPr marT="91425" marB="91425" marR="91425" marL="91425"/>
                </a:tc>
                <a:tc>
                  <a:txBody>
                    <a:bodyPr/>
                    <a:lstStyle/>
                    <a:p>
                      <a:pPr indent="0" lvl="0" marL="0" rtl="0" algn="l">
                        <a:spcBef>
                          <a:spcPts val="0"/>
                        </a:spcBef>
                        <a:spcAft>
                          <a:spcPts val="0"/>
                        </a:spcAft>
                        <a:buNone/>
                      </a:pPr>
                      <a:r>
                        <a:rPr lang="en-US" sz="1800"/>
                        <a:t>11.978V</a:t>
                      </a:r>
                      <a:endParaRPr sz="1800"/>
                    </a:p>
                  </a:txBody>
                  <a:tcPr marT="91425" marB="91425" marR="91425" marL="91425"/>
                </a:tc>
                <a:tc>
                  <a:txBody>
                    <a:bodyPr/>
                    <a:lstStyle/>
                    <a:p>
                      <a:pPr indent="0" lvl="0" marL="0" rtl="0" algn="l">
                        <a:spcBef>
                          <a:spcPts val="0"/>
                        </a:spcBef>
                        <a:spcAft>
                          <a:spcPts val="0"/>
                        </a:spcAft>
                        <a:buNone/>
                      </a:pPr>
                      <a:r>
                        <a:rPr lang="en-US" sz="1800"/>
                        <a:t>4.76V</a:t>
                      </a:r>
                      <a:endParaRPr sz="1800"/>
                    </a:p>
                  </a:txBody>
                  <a:tcPr marT="91425" marB="91425" marR="91425" marL="91425"/>
                </a:tc>
                <a:tc>
                  <a:txBody>
                    <a:bodyPr/>
                    <a:lstStyle/>
                    <a:p>
                      <a:pPr indent="0" lvl="0" marL="0" rtl="0" algn="l">
                        <a:spcBef>
                          <a:spcPts val="0"/>
                        </a:spcBef>
                        <a:spcAft>
                          <a:spcPts val="0"/>
                        </a:spcAft>
                        <a:buNone/>
                      </a:pPr>
                      <a:r>
                        <a:rPr lang="en-US" sz="1800"/>
                        <a:t>14mV</a:t>
                      </a:r>
                      <a:endParaRPr sz="1800"/>
                    </a:p>
                  </a:txBody>
                  <a:tcPr marT="91425" marB="91425" marR="91425" marL="91425"/>
                </a:tc>
              </a:tr>
              <a:tr h="431825">
                <a:tc>
                  <a:txBody>
                    <a:bodyPr/>
                    <a:lstStyle/>
                    <a:p>
                      <a:pPr indent="0" lvl="0" marL="0" rtl="0" algn="l">
                        <a:spcBef>
                          <a:spcPts val="0"/>
                        </a:spcBef>
                        <a:spcAft>
                          <a:spcPts val="0"/>
                        </a:spcAft>
                        <a:buNone/>
                      </a:pPr>
                      <a:r>
                        <a:rPr lang="en-US" sz="1800"/>
                        <a:t>10mV</a:t>
                      </a:r>
                      <a:endParaRPr sz="1800"/>
                    </a:p>
                  </a:txBody>
                  <a:tcPr marT="91425" marB="91425" marR="91425" marL="91425"/>
                </a:tc>
                <a:tc>
                  <a:txBody>
                    <a:bodyPr/>
                    <a:lstStyle/>
                    <a:p>
                      <a:pPr indent="0" lvl="0" marL="0" rtl="0" algn="l">
                        <a:spcBef>
                          <a:spcPts val="0"/>
                        </a:spcBef>
                        <a:spcAft>
                          <a:spcPts val="0"/>
                        </a:spcAft>
                        <a:buNone/>
                      </a:pPr>
                      <a:r>
                        <a:rPr lang="en-US" sz="1800"/>
                        <a:t>11.973V</a:t>
                      </a:r>
                      <a:endParaRPr sz="1800"/>
                    </a:p>
                  </a:txBody>
                  <a:tcPr marT="91425" marB="91425" marR="91425" marL="91425"/>
                </a:tc>
                <a:tc>
                  <a:txBody>
                    <a:bodyPr/>
                    <a:lstStyle/>
                    <a:p>
                      <a:pPr indent="0" lvl="0" marL="0" rtl="0" algn="l">
                        <a:spcBef>
                          <a:spcPts val="0"/>
                        </a:spcBef>
                        <a:spcAft>
                          <a:spcPts val="0"/>
                        </a:spcAft>
                        <a:buNone/>
                      </a:pPr>
                      <a:r>
                        <a:rPr lang="en-US" sz="1800"/>
                        <a:t>4.74V</a:t>
                      </a:r>
                      <a:endParaRPr sz="1800"/>
                    </a:p>
                  </a:txBody>
                  <a:tcPr marT="91425" marB="91425" marR="91425" marL="91425"/>
                </a:tc>
                <a:tc>
                  <a:txBody>
                    <a:bodyPr/>
                    <a:lstStyle/>
                    <a:p>
                      <a:pPr indent="0" lvl="0" marL="0" rtl="0" algn="l">
                        <a:spcBef>
                          <a:spcPts val="0"/>
                        </a:spcBef>
                        <a:spcAft>
                          <a:spcPts val="0"/>
                        </a:spcAft>
                        <a:buNone/>
                      </a:pPr>
                      <a:r>
                        <a:rPr lang="en-US" sz="1800"/>
                        <a:t>15mV</a:t>
                      </a:r>
                      <a:endParaRPr sz="1800"/>
                    </a:p>
                  </a:txBody>
                  <a:tcPr marT="91425" marB="91425" marR="91425" marL="91425"/>
                </a:tc>
              </a:tr>
              <a:tr h="449075">
                <a:tc>
                  <a:txBody>
                    <a:bodyPr/>
                    <a:lstStyle/>
                    <a:p>
                      <a:pPr indent="0" lvl="0" marL="0" rtl="0" algn="l">
                        <a:spcBef>
                          <a:spcPts val="0"/>
                        </a:spcBef>
                        <a:spcAft>
                          <a:spcPts val="0"/>
                        </a:spcAft>
                        <a:buNone/>
                      </a:pPr>
                      <a:r>
                        <a:rPr lang="en-US" sz="1800"/>
                        <a:t>11mV</a:t>
                      </a:r>
                      <a:endParaRPr sz="1800"/>
                    </a:p>
                  </a:txBody>
                  <a:tcPr marT="91425" marB="91425" marR="91425" marL="91425"/>
                </a:tc>
                <a:tc>
                  <a:txBody>
                    <a:bodyPr/>
                    <a:lstStyle/>
                    <a:p>
                      <a:pPr indent="0" lvl="0" marL="0" rtl="0" algn="l">
                        <a:spcBef>
                          <a:spcPts val="0"/>
                        </a:spcBef>
                        <a:spcAft>
                          <a:spcPts val="0"/>
                        </a:spcAft>
                        <a:buNone/>
                      </a:pPr>
                      <a:r>
                        <a:rPr lang="en-US" sz="1800"/>
                        <a:t>11.969V</a:t>
                      </a:r>
                      <a:endParaRPr sz="1800"/>
                    </a:p>
                  </a:txBody>
                  <a:tcPr marT="91425" marB="91425" marR="91425" marL="91425"/>
                </a:tc>
                <a:tc>
                  <a:txBody>
                    <a:bodyPr/>
                    <a:lstStyle/>
                    <a:p>
                      <a:pPr indent="0" lvl="0" marL="0" rtl="0" algn="l">
                        <a:spcBef>
                          <a:spcPts val="0"/>
                        </a:spcBef>
                        <a:spcAft>
                          <a:spcPts val="0"/>
                        </a:spcAft>
                        <a:buNone/>
                      </a:pPr>
                      <a:r>
                        <a:rPr lang="en-US" sz="1800"/>
                        <a:t>4.82V</a:t>
                      </a:r>
                      <a:endParaRPr sz="1800"/>
                    </a:p>
                  </a:txBody>
                  <a:tcPr marT="91425" marB="91425" marR="91425" marL="91425"/>
                </a:tc>
                <a:tc>
                  <a:txBody>
                    <a:bodyPr/>
                    <a:lstStyle/>
                    <a:p>
                      <a:pPr indent="0" lvl="0" marL="0" rtl="0" algn="l">
                        <a:spcBef>
                          <a:spcPts val="0"/>
                        </a:spcBef>
                        <a:spcAft>
                          <a:spcPts val="0"/>
                        </a:spcAft>
                        <a:buNone/>
                      </a:pPr>
                      <a:r>
                        <a:rPr lang="en-US" sz="1800"/>
                        <a:t>11mV</a:t>
                      </a:r>
                      <a:endParaRPr sz="1800"/>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idx="1" type="body"/>
          </p:nvPr>
        </p:nvSpPr>
        <p:spPr>
          <a:xfrm>
            <a:off x="507300" y="1140925"/>
            <a:ext cx="11177400" cy="522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b="1" lang="en-US" sz="2200">
                <a:solidFill>
                  <a:srgbClr val="FF0000"/>
                </a:solidFill>
                <a:latin typeface="Arial"/>
                <a:ea typeface="Arial"/>
                <a:cs typeface="Arial"/>
                <a:sym typeface="Arial"/>
              </a:rPr>
              <a:t>Subsystem Verification and Result</a:t>
            </a:r>
            <a:r>
              <a:rPr lang="en-US" sz="1800">
                <a:latin typeface="Arial"/>
                <a:ea typeface="Arial"/>
                <a:cs typeface="Arial"/>
                <a:sym typeface="Arial"/>
              </a:rPr>
              <a:t> </a:t>
            </a:r>
            <a:endParaRPr sz="1800">
              <a:latin typeface="Arial"/>
              <a:ea typeface="Arial"/>
              <a:cs typeface="Arial"/>
              <a:sym typeface="Arial"/>
            </a:endParaRPr>
          </a:p>
        </p:txBody>
      </p:sp>
      <p:sp>
        <p:nvSpPr>
          <p:cNvPr id="333" name="Google Shape;333;p3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34" name="Google Shape;334;p3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335" name="Google Shape;335;p3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36" name="Google Shape;336;p3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37" name="Google Shape;337;p3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38" name="Google Shape;338;p3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Control Subsystem</a:t>
            </a:r>
            <a:endParaRPr b="0" i="0" sz="2400" u="none" cap="none" strike="noStrike">
              <a:solidFill>
                <a:schemeClr val="lt1"/>
              </a:solidFill>
              <a:latin typeface="Arial"/>
              <a:ea typeface="Arial"/>
              <a:cs typeface="Arial"/>
              <a:sym typeface="Arial"/>
            </a:endParaRPr>
          </a:p>
        </p:txBody>
      </p:sp>
      <p:graphicFrame>
        <p:nvGraphicFramePr>
          <p:cNvPr id="339" name="Google Shape;339;p33"/>
          <p:cNvGraphicFramePr/>
          <p:nvPr/>
        </p:nvGraphicFramePr>
        <p:xfrm>
          <a:off x="2149550" y="1825295"/>
          <a:ext cx="3000000" cy="3000000"/>
        </p:xfrm>
        <a:graphic>
          <a:graphicData uri="http://schemas.openxmlformats.org/drawingml/2006/table">
            <a:tbl>
              <a:tblPr>
                <a:noFill/>
                <a:tableStyleId>{504A2AF7-E08A-41A4-A902-16A1F0D0292D}</a:tableStyleId>
              </a:tblPr>
              <a:tblGrid>
                <a:gridCol w="3682300"/>
                <a:gridCol w="3682300"/>
              </a:tblGrid>
              <a:tr h="616625">
                <a:tc>
                  <a:txBody>
                    <a:bodyPr/>
                    <a:lstStyle/>
                    <a:p>
                      <a:pPr indent="0" lvl="0" marL="0" rtl="0" algn="l">
                        <a:spcBef>
                          <a:spcPts val="0"/>
                        </a:spcBef>
                        <a:spcAft>
                          <a:spcPts val="0"/>
                        </a:spcAft>
                        <a:buNone/>
                      </a:pPr>
                      <a:r>
                        <a:rPr lang="en-US" sz="2000"/>
                        <a:t>Requirement</a:t>
                      </a:r>
                      <a:endParaRPr sz="2000"/>
                    </a:p>
                  </a:txBody>
                  <a:tcPr marT="91425" marB="91425" marR="91425" marL="91425"/>
                </a:tc>
                <a:tc>
                  <a:txBody>
                    <a:bodyPr/>
                    <a:lstStyle/>
                    <a:p>
                      <a:pPr indent="0" lvl="0" marL="0" rtl="0" algn="l">
                        <a:spcBef>
                          <a:spcPts val="0"/>
                        </a:spcBef>
                        <a:spcAft>
                          <a:spcPts val="0"/>
                        </a:spcAft>
                        <a:buNone/>
                      </a:pPr>
                      <a:r>
                        <a:rPr lang="en-US" sz="2000"/>
                        <a:t>Result</a:t>
                      </a:r>
                      <a:endParaRPr sz="2000"/>
                    </a:p>
                  </a:txBody>
                  <a:tcPr marT="91425" marB="91425" marR="91425" marL="91425"/>
                </a:tc>
              </a:tr>
              <a:tr h="2351025">
                <a:tc>
                  <a:txBody>
                    <a:bodyPr/>
                    <a:lstStyle/>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The relay circuits must successfully read and decode the control signal from MCU.</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The relay circuits must be able to change the current output based on the control signal.</a:t>
                      </a:r>
                      <a:endParaRPr sz="2000">
                        <a:solidFill>
                          <a:schemeClr val="dk1"/>
                        </a:solidFill>
                      </a:endParaRPr>
                    </a:p>
                  </a:txBody>
                  <a:tcPr marT="91425" marB="91425" marR="91425" marL="91425"/>
                </a:tc>
                <a:tc>
                  <a:txBody>
                    <a:bodyPr/>
                    <a:lstStyle/>
                    <a:p>
                      <a:pPr indent="-355600" lvl="0" marL="457200" rtl="0" algn="l">
                        <a:spcBef>
                          <a:spcPts val="0"/>
                        </a:spcBef>
                        <a:spcAft>
                          <a:spcPts val="0"/>
                        </a:spcAft>
                        <a:buSzPts val="2000"/>
                        <a:buAutoNum type="arabicPeriod"/>
                      </a:pPr>
                      <a:r>
                        <a:rPr lang="en-US" sz="2000"/>
                        <a:t>Verified</a:t>
                      </a:r>
                      <a:endParaRPr sz="2000"/>
                    </a:p>
                    <a:p>
                      <a:pPr indent="-355600" lvl="0" marL="457200" rtl="0" algn="l">
                        <a:spcBef>
                          <a:spcPts val="0"/>
                        </a:spcBef>
                        <a:spcAft>
                          <a:spcPts val="0"/>
                        </a:spcAft>
                        <a:buSzPts val="2000"/>
                        <a:buAutoNum type="arabicPeriod"/>
                      </a:pPr>
                      <a:r>
                        <a:rPr lang="en-US" sz="2000"/>
                        <a:t>Verified</a:t>
                      </a:r>
                      <a:endParaRPr sz="2000"/>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p:nvPr/>
        </p:nvSpPr>
        <p:spPr>
          <a:xfrm flipH="1" rot="10800000">
            <a:off x="0" y="8162"/>
            <a:ext cx="12192000" cy="6858000"/>
          </a:xfrm>
          <a:prstGeom prst="rect">
            <a:avLst/>
          </a:prstGeom>
          <a:gradFill>
            <a:gsLst>
              <a:gs pos="0">
                <a:srgbClr val="1B4284"/>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345" name="Google Shape;345;p34"/>
          <p:cNvPicPr preferRelativeResize="0"/>
          <p:nvPr/>
        </p:nvPicPr>
        <p:blipFill rotWithShape="1">
          <a:blip r:embed="rId3">
            <a:alphaModFix amt="25000"/>
          </a:blip>
          <a:srcRect b="0" l="0" r="0" t="0"/>
          <a:stretch/>
        </p:blipFill>
        <p:spPr>
          <a:xfrm>
            <a:off x="0" y="8162"/>
            <a:ext cx="12192000" cy="6858000"/>
          </a:xfrm>
          <a:prstGeom prst="rect">
            <a:avLst/>
          </a:prstGeom>
          <a:noFill/>
          <a:ln>
            <a:noFill/>
          </a:ln>
        </p:spPr>
      </p:pic>
      <p:pic>
        <p:nvPicPr>
          <p:cNvPr descr="A close up of a logo&#10;&#10;Description automatically generated" id="346" name="Google Shape;346;p34"/>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347" name="Google Shape;347;p3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348" name="Google Shape;348;p3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49" name="Google Shape;349;p34"/>
          <p:cNvSpPr txBox="1"/>
          <p:nvPr/>
        </p:nvSpPr>
        <p:spPr>
          <a:xfrm>
            <a:off x="1295400" y="2297940"/>
            <a:ext cx="9601200" cy="20319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Microcontroller Unit</a:t>
            </a:r>
            <a:endParaRPr b="1" sz="4500">
              <a:solidFill>
                <a:schemeClr val="lt1"/>
              </a:solidFill>
            </a:endParaRPr>
          </a:p>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(MCU)</a:t>
            </a:r>
            <a:endParaRPr b="1" i="0" sz="4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55" name="Google Shape;355;p3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356" name="Google Shape;356;p3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57" name="Google Shape;357;p35"/>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58" name="Google Shape;358;p3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59" name="Google Shape;359;p3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MCU Module </a:t>
            </a:r>
            <a:endParaRPr b="0" i="0" sz="2400" u="none" cap="none" strike="noStrike">
              <a:solidFill>
                <a:schemeClr val="lt1"/>
              </a:solidFill>
              <a:latin typeface="Arial"/>
              <a:ea typeface="Arial"/>
              <a:cs typeface="Arial"/>
              <a:sym typeface="Arial"/>
            </a:endParaRPr>
          </a:p>
        </p:txBody>
      </p:sp>
      <p:sp>
        <p:nvSpPr>
          <p:cNvPr id="360" name="Google Shape;360;p35"/>
          <p:cNvSpPr txBox="1"/>
          <p:nvPr/>
        </p:nvSpPr>
        <p:spPr>
          <a:xfrm>
            <a:off x="376800" y="1361575"/>
            <a:ext cx="5989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ATMEGA16</a:t>
            </a:r>
            <a:endParaRPr b="1" sz="3000"/>
          </a:p>
          <a:p>
            <a:pPr indent="0" lvl="0" marL="0" rtl="0" algn="l">
              <a:spcBef>
                <a:spcPts val="0"/>
              </a:spcBef>
              <a:spcAft>
                <a:spcPts val="0"/>
              </a:spcAft>
              <a:buNone/>
            </a:pPr>
            <a:r>
              <a:t/>
            </a:r>
            <a:endParaRPr b="1" sz="3000"/>
          </a:p>
          <a:p>
            <a:pPr indent="0" lvl="0" marL="0" rtl="0" algn="l">
              <a:spcBef>
                <a:spcPts val="0"/>
              </a:spcBef>
              <a:spcAft>
                <a:spcPts val="0"/>
              </a:spcAft>
              <a:buNone/>
            </a:pPr>
            <a:r>
              <a:rPr b="1" lang="en-US" sz="3000"/>
              <a:t>PCA95555D</a:t>
            </a:r>
            <a:r>
              <a:rPr b="1" lang="en-US" sz="3000">
                <a:latin typeface="Times New Roman"/>
                <a:ea typeface="Times New Roman"/>
                <a:cs typeface="Times New Roman"/>
                <a:sym typeface="Times New Roman"/>
              </a:rPr>
              <a:t>（）</a:t>
            </a:r>
            <a:endParaRPr b="1" sz="3000">
              <a:latin typeface="Times New Roman"/>
              <a:ea typeface="Times New Roman"/>
              <a:cs typeface="Times New Roman"/>
              <a:sym typeface="Times New Roman"/>
            </a:endParaRPr>
          </a:p>
        </p:txBody>
      </p:sp>
      <p:pic>
        <p:nvPicPr>
          <p:cNvPr id="361" name="Google Shape;361;p35"/>
          <p:cNvPicPr preferRelativeResize="0"/>
          <p:nvPr/>
        </p:nvPicPr>
        <p:blipFill>
          <a:blip r:embed="rId4">
            <a:alphaModFix/>
          </a:blip>
          <a:stretch>
            <a:fillRect/>
          </a:stretch>
        </p:blipFill>
        <p:spPr>
          <a:xfrm>
            <a:off x="7001000" y="1152398"/>
            <a:ext cx="4553200" cy="4553200"/>
          </a:xfrm>
          <a:prstGeom prst="rect">
            <a:avLst/>
          </a:prstGeom>
          <a:noFill/>
          <a:ln>
            <a:noFill/>
          </a:ln>
        </p:spPr>
      </p:pic>
      <p:pic>
        <p:nvPicPr>
          <p:cNvPr id="362" name="Google Shape;362;p35"/>
          <p:cNvPicPr preferRelativeResize="0"/>
          <p:nvPr/>
        </p:nvPicPr>
        <p:blipFill>
          <a:blip r:embed="rId5">
            <a:alphaModFix/>
          </a:blip>
          <a:stretch>
            <a:fillRect/>
          </a:stretch>
        </p:blipFill>
        <p:spPr>
          <a:xfrm>
            <a:off x="2658600" y="2183075"/>
            <a:ext cx="3200826" cy="3200826"/>
          </a:xfrm>
          <a:prstGeom prst="rect">
            <a:avLst/>
          </a:prstGeom>
          <a:noFill/>
          <a:ln>
            <a:noFill/>
          </a:ln>
        </p:spPr>
      </p:pic>
      <p:sp>
        <p:nvSpPr>
          <p:cNvPr id="363" name="Google Shape;363;p35"/>
          <p:cNvSpPr txBox="1"/>
          <p:nvPr/>
        </p:nvSpPr>
        <p:spPr>
          <a:xfrm>
            <a:off x="3488553" y="5679650"/>
            <a:ext cx="176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ATMEGA16APU</a:t>
            </a:r>
            <a:endParaRPr sz="1800">
              <a:latin typeface="Calibri"/>
              <a:ea typeface="Calibri"/>
              <a:cs typeface="Calibri"/>
              <a:sym typeface="Calibri"/>
            </a:endParaRPr>
          </a:p>
        </p:txBody>
      </p:sp>
      <p:sp>
        <p:nvSpPr>
          <p:cNvPr id="364" name="Google Shape;364;p35"/>
          <p:cNvSpPr txBox="1"/>
          <p:nvPr/>
        </p:nvSpPr>
        <p:spPr>
          <a:xfrm>
            <a:off x="0" y="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A9B7C6"/>
                </a:solidFill>
                <a:highlight>
                  <a:srgbClr val="2B2B2B"/>
                </a:highlight>
              </a:rPr>
              <a:t>  </a:t>
            </a:r>
            <a:endParaRPr sz="1000">
              <a:solidFill>
                <a:srgbClr val="A9B7C6"/>
              </a:solidFill>
              <a:highlight>
                <a:srgbClr val="2B2B2B"/>
              </a:highlight>
            </a:endParaRPr>
          </a:p>
        </p:txBody>
      </p:sp>
      <p:sp>
        <p:nvSpPr>
          <p:cNvPr id="365" name="Google Shape;365;p35"/>
          <p:cNvSpPr txBox="1"/>
          <p:nvPr/>
        </p:nvSpPr>
        <p:spPr>
          <a:xfrm>
            <a:off x="152400" y="1524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A9B7C6"/>
                </a:solidFill>
                <a:highlight>
                  <a:srgbClr val="2B2B2B"/>
                </a:highlight>
              </a:rPr>
              <a:t>  </a:t>
            </a:r>
            <a:endParaRPr sz="1000">
              <a:solidFill>
                <a:srgbClr val="A9B7C6"/>
              </a:solidFill>
              <a:highlight>
                <a:srgbClr val="2B2B2B"/>
              </a:highlight>
            </a:endParaRPr>
          </a:p>
        </p:txBody>
      </p:sp>
      <p:sp>
        <p:nvSpPr>
          <p:cNvPr id="366" name="Google Shape;366;p35"/>
          <p:cNvSpPr txBox="1"/>
          <p:nvPr/>
        </p:nvSpPr>
        <p:spPr>
          <a:xfrm>
            <a:off x="8661100" y="5773625"/>
            <a:ext cx="123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PCA9555D</a:t>
            </a: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idx="1" type="body"/>
          </p:nvPr>
        </p:nvSpPr>
        <p:spPr>
          <a:xfrm>
            <a:off x="507300" y="1140925"/>
            <a:ext cx="11177400" cy="522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t/>
            </a:r>
            <a:endParaRPr sz="1800">
              <a:latin typeface="Arial"/>
              <a:ea typeface="Arial"/>
              <a:cs typeface="Arial"/>
              <a:sym typeface="Arial"/>
            </a:endParaRPr>
          </a:p>
        </p:txBody>
      </p:sp>
      <p:sp>
        <p:nvSpPr>
          <p:cNvPr id="372" name="Google Shape;372;p36"/>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73" name="Google Shape;373;p3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374" name="Google Shape;374;p3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75" name="Google Shape;375;p36"/>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76" name="Google Shape;376;p3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77" name="Google Shape;377;p3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MCU Module </a:t>
            </a:r>
            <a:endParaRPr b="0" i="0" sz="2400" u="none" cap="none" strike="noStrike">
              <a:solidFill>
                <a:schemeClr val="lt1"/>
              </a:solidFill>
              <a:latin typeface="Arial"/>
              <a:ea typeface="Arial"/>
              <a:cs typeface="Arial"/>
              <a:sym typeface="Arial"/>
            </a:endParaRPr>
          </a:p>
        </p:txBody>
      </p:sp>
      <p:graphicFrame>
        <p:nvGraphicFramePr>
          <p:cNvPr id="378" name="Google Shape;378;p36"/>
          <p:cNvGraphicFramePr/>
          <p:nvPr/>
        </p:nvGraphicFramePr>
        <p:xfrm>
          <a:off x="2149550" y="1124258"/>
          <a:ext cx="3000000" cy="3000000"/>
        </p:xfrm>
        <a:graphic>
          <a:graphicData uri="http://schemas.openxmlformats.org/drawingml/2006/table">
            <a:tbl>
              <a:tblPr>
                <a:noFill/>
                <a:tableStyleId>{504A2AF7-E08A-41A4-A902-16A1F0D0292D}</a:tableStyleId>
              </a:tblPr>
              <a:tblGrid>
                <a:gridCol w="3682300"/>
                <a:gridCol w="3682300"/>
              </a:tblGrid>
              <a:tr h="616625">
                <a:tc>
                  <a:txBody>
                    <a:bodyPr/>
                    <a:lstStyle/>
                    <a:p>
                      <a:pPr indent="0" lvl="0" marL="0" rtl="0" algn="l">
                        <a:spcBef>
                          <a:spcPts val="0"/>
                        </a:spcBef>
                        <a:spcAft>
                          <a:spcPts val="0"/>
                        </a:spcAft>
                        <a:buNone/>
                      </a:pPr>
                      <a:r>
                        <a:rPr lang="en-US" sz="2000"/>
                        <a:t>Requirement</a:t>
                      </a:r>
                      <a:endParaRPr sz="2000"/>
                    </a:p>
                  </a:txBody>
                  <a:tcPr marT="91425" marB="91425" marR="91425" marL="91425"/>
                </a:tc>
                <a:tc>
                  <a:txBody>
                    <a:bodyPr/>
                    <a:lstStyle/>
                    <a:p>
                      <a:pPr indent="0" lvl="0" marL="0" rtl="0" algn="l">
                        <a:spcBef>
                          <a:spcPts val="0"/>
                        </a:spcBef>
                        <a:spcAft>
                          <a:spcPts val="0"/>
                        </a:spcAft>
                        <a:buNone/>
                      </a:pPr>
                      <a:r>
                        <a:rPr lang="en-US" sz="2000"/>
                        <a:t>Result</a:t>
                      </a:r>
                      <a:endParaRPr sz="2000"/>
                    </a:p>
                  </a:txBody>
                  <a:tcPr marT="91425" marB="91425" marR="91425" marL="91425"/>
                </a:tc>
              </a:tr>
              <a:tr h="2351025">
                <a:tc>
                  <a:txBody>
                    <a:bodyPr/>
                    <a:lstStyle/>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MCU must </a:t>
                      </a:r>
                      <a:r>
                        <a:rPr lang="en-US" sz="2000">
                          <a:solidFill>
                            <a:schemeClr val="dk1"/>
                          </a:solidFill>
                        </a:rPr>
                        <a:t>interact</a:t>
                      </a:r>
                      <a:r>
                        <a:rPr lang="en-US" sz="2000">
                          <a:solidFill>
                            <a:schemeClr val="dk1"/>
                          </a:solidFill>
                        </a:rPr>
                        <a:t> with LCD module successfully</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MCU must interact with button module successfully</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MCU must interact with current </a:t>
                      </a:r>
                      <a:r>
                        <a:rPr lang="en-US" sz="2000">
                          <a:solidFill>
                            <a:schemeClr val="dk1"/>
                          </a:solidFill>
                        </a:rPr>
                        <a:t>sensor</a:t>
                      </a:r>
                      <a:r>
                        <a:rPr lang="en-US" sz="2000">
                          <a:solidFill>
                            <a:schemeClr val="dk1"/>
                          </a:solidFill>
                        </a:rPr>
                        <a:t> module successfully</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MCU must interact with relay module successfully</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MCU must coordinate the whole system</a:t>
                      </a:r>
                      <a:endParaRPr sz="2000">
                        <a:solidFill>
                          <a:schemeClr val="dk1"/>
                        </a:solidFill>
                      </a:endParaRPr>
                    </a:p>
                  </a:txBody>
                  <a:tcPr marT="91425" marB="91425" marR="91425" marL="91425"/>
                </a:tc>
                <a:tc>
                  <a:txBody>
                    <a:bodyPr/>
                    <a:lstStyle/>
                    <a:p>
                      <a:pPr indent="-355600" lvl="0" marL="457200" rtl="0" algn="l">
                        <a:spcBef>
                          <a:spcPts val="0"/>
                        </a:spcBef>
                        <a:spcAft>
                          <a:spcPts val="0"/>
                        </a:spcAft>
                        <a:buSzPts val="2000"/>
                        <a:buAutoNum type="arabicPeriod"/>
                      </a:pPr>
                      <a:r>
                        <a:rPr lang="en-US" sz="2000"/>
                        <a:t>Verified. </a:t>
                      </a:r>
                      <a:endParaRPr sz="2000"/>
                    </a:p>
                    <a:p>
                      <a:pPr indent="-355600" lvl="0" marL="457200" rtl="0" algn="l">
                        <a:spcBef>
                          <a:spcPts val="0"/>
                        </a:spcBef>
                        <a:spcAft>
                          <a:spcPts val="0"/>
                        </a:spcAft>
                        <a:buSzPts val="2000"/>
                        <a:buAutoNum type="arabicPeriod"/>
                      </a:pPr>
                      <a:r>
                        <a:rPr lang="en-US" sz="2000"/>
                        <a:t>Verified.</a:t>
                      </a:r>
                      <a:endParaRPr sz="2000"/>
                    </a:p>
                    <a:p>
                      <a:pPr indent="-355600" lvl="0" marL="457200" rtl="0" algn="l">
                        <a:spcBef>
                          <a:spcPts val="0"/>
                        </a:spcBef>
                        <a:spcAft>
                          <a:spcPts val="0"/>
                        </a:spcAft>
                        <a:buSzPts val="2000"/>
                        <a:buAutoNum type="arabicPeriod"/>
                      </a:pPr>
                      <a:r>
                        <a:rPr lang="en-US" sz="2000"/>
                        <a:t>Verified.</a:t>
                      </a:r>
                      <a:endParaRPr sz="2000"/>
                    </a:p>
                    <a:p>
                      <a:pPr indent="-355600" lvl="0" marL="457200" rtl="0" algn="l">
                        <a:spcBef>
                          <a:spcPts val="0"/>
                        </a:spcBef>
                        <a:spcAft>
                          <a:spcPts val="0"/>
                        </a:spcAft>
                        <a:buSzPts val="2000"/>
                        <a:buAutoNum type="arabicPeriod"/>
                      </a:pPr>
                      <a:r>
                        <a:rPr lang="en-US" sz="2000"/>
                        <a:t>Verified.</a:t>
                      </a:r>
                      <a:endParaRPr sz="2000"/>
                    </a:p>
                    <a:p>
                      <a:pPr indent="-355600" lvl="0" marL="457200" rtl="0" algn="l">
                        <a:spcBef>
                          <a:spcPts val="0"/>
                        </a:spcBef>
                        <a:spcAft>
                          <a:spcPts val="0"/>
                        </a:spcAft>
                        <a:buSzPts val="2000"/>
                        <a:buAutoNum type="arabicPeriod"/>
                      </a:pPr>
                      <a:r>
                        <a:rPr lang="en-US" sz="2000"/>
                        <a:t>Verified.</a:t>
                      </a:r>
                      <a:endParaRPr sz="2000"/>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7"/>
          <p:cNvSpPr/>
          <p:nvPr/>
        </p:nvSpPr>
        <p:spPr>
          <a:xfrm flipH="1" rot="10800000">
            <a:off x="0" y="8162"/>
            <a:ext cx="12192000" cy="6858000"/>
          </a:xfrm>
          <a:prstGeom prst="rect">
            <a:avLst/>
          </a:prstGeom>
          <a:gradFill>
            <a:gsLst>
              <a:gs pos="0">
                <a:srgbClr val="1B4284"/>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384" name="Google Shape;384;p37"/>
          <p:cNvPicPr preferRelativeResize="0"/>
          <p:nvPr/>
        </p:nvPicPr>
        <p:blipFill rotWithShape="1">
          <a:blip r:embed="rId3">
            <a:alphaModFix amt="25000"/>
          </a:blip>
          <a:srcRect b="0" l="0" r="0" t="0"/>
          <a:stretch/>
        </p:blipFill>
        <p:spPr>
          <a:xfrm>
            <a:off x="0" y="8162"/>
            <a:ext cx="12192000" cy="6858000"/>
          </a:xfrm>
          <a:prstGeom prst="rect">
            <a:avLst/>
          </a:prstGeom>
          <a:noFill/>
          <a:ln>
            <a:noFill/>
          </a:ln>
        </p:spPr>
      </p:pic>
      <p:pic>
        <p:nvPicPr>
          <p:cNvPr descr="A close up of a logo&#10;&#10;Description automatically generated" id="385" name="Google Shape;385;p37"/>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386" name="Google Shape;386;p3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387" name="Google Shape;387;p3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88" name="Google Shape;388;p37"/>
          <p:cNvSpPr txBox="1"/>
          <p:nvPr/>
        </p:nvSpPr>
        <p:spPr>
          <a:xfrm>
            <a:off x="1363175" y="2627915"/>
            <a:ext cx="9601200" cy="1339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Sensing Subsystem </a:t>
            </a:r>
            <a:endParaRPr b="1" i="0" sz="4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8"/>
          <p:cNvSpPr txBox="1"/>
          <p:nvPr>
            <p:ph idx="1" type="body"/>
          </p:nvPr>
        </p:nvSpPr>
        <p:spPr>
          <a:xfrm>
            <a:off x="376800" y="1532075"/>
            <a:ext cx="4778400" cy="522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lang="en-US" sz="2000">
                <a:latin typeface="Arial"/>
                <a:ea typeface="Arial"/>
                <a:cs typeface="Arial"/>
                <a:sym typeface="Arial"/>
              </a:rPr>
              <a:t>Component: WCS1800</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rPr lang="en-US" sz="2000">
                <a:latin typeface="Arial"/>
                <a:ea typeface="Arial"/>
                <a:cs typeface="Arial"/>
                <a:sym typeface="Arial"/>
              </a:rPr>
              <a:t>WCS1800 utilizes hall effect to measure current. </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rPr lang="en-US" sz="2000">
                <a:latin typeface="Arial"/>
                <a:ea typeface="Arial"/>
                <a:cs typeface="Arial"/>
                <a:sym typeface="Arial"/>
              </a:rPr>
              <a:t>Formula for current calculation:</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2000">
              <a:latin typeface="Arial"/>
              <a:ea typeface="Arial"/>
              <a:cs typeface="Arial"/>
              <a:sym typeface="Arial"/>
            </a:endParaRPr>
          </a:p>
        </p:txBody>
      </p:sp>
      <p:sp>
        <p:nvSpPr>
          <p:cNvPr id="394" name="Google Shape;394;p3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95" name="Google Shape;395;p3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396" name="Google Shape;396;p3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97" name="Google Shape;397;p3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98" name="Google Shape;398;p3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99" name="Google Shape;399;p3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Sensing</a:t>
            </a:r>
            <a:r>
              <a:rPr lang="en-US" sz="2400">
                <a:solidFill>
                  <a:schemeClr val="lt1"/>
                </a:solidFill>
              </a:rPr>
              <a:t> Subsystem</a:t>
            </a:r>
            <a:r>
              <a:rPr lang="en-US" sz="2400">
                <a:solidFill>
                  <a:schemeClr val="lt1"/>
                </a:solidFill>
              </a:rPr>
              <a:t>—Current Sensor Module</a:t>
            </a:r>
            <a:endParaRPr b="0" i="0" sz="2400" u="none" cap="none" strike="noStrike">
              <a:solidFill>
                <a:schemeClr val="lt1"/>
              </a:solidFill>
              <a:latin typeface="Arial"/>
              <a:ea typeface="Arial"/>
              <a:cs typeface="Arial"/>
              <a:sym typeface="Arial"/>
            </a:endParaRPr>
          </a:p>
        </p:txBody>
      </p:sp>
      <p:pic>
        <p:nvPicPr>
          <p:cNvPr id="400" name="Google Shape;400;p38"/>
          <p:cNvPicPr preferRelativeResize="0"/>
          <p:nvPr/>
        </p:nvPicPr>
        <p:blipFill>
          <a:blip r:embed="rId4">
            <a:alphaModFix/>
          </a:blip>
          <a:stretch>
            <a:fillRect/>
          </a:stretch>
        </p:blipFill>
        <p:spPr>
          <a:xfrm>
            <a:off x="7917550" y="3038875"/>
            <a:ext cx="3186000" cy="3186000"/>
          </a:xfrm>
          <a:prstGeom prst="rect">
            <a:avLst/>
          </a:prstGeom>
          <a:noFill/>
          <a:ln>
            <a:noFill/>
          </a:ln>
        </p:spPr>
      </p:pic>
      <p:pic>
        <p:nvPicPr>
          <p:cNvPr id="401" name="Google Shape;401;p38"/>
          <p:cNvPicPr preferRelativeResize="0"/>
          <p:nvPr/>
        </p:nvPicPr>
        <p:blipFill>
          <a:blip r:embed="rId5">
            <a:alphaModFix/>
          </a:blip>
          <a:stretch>
            <a:fillRect/>
          </a:stretch>
        </p:blipFill>
        <p:spPr>
          <a:xfrm>
            <a:off x="317525" y="3759124"/>
            <a:ext cx="5008150" cy="768900"/>
          </a:xfrm>
          <a:prstGeom prst="rect">
            <a:avLst/>
          </a:prstGeom>
          <a:noFill/>
          <a:ln>
            <a:noFill/>
          </a:ln>
        </p:spPr>
      </p:pic>
      <p:pic>
        <p:nvPicPr>
          <p:cNvPr id="402" name="Google Shape;402;p38"/>
          <p:cNvPicPr preferRelativeResize="0"/>
          <p:nvPr/>
        </p:nvPicPr>
        <p:blipFill>
          <a:blip r:embed="rId6">
            <a:alphaModFix/>
          </a:blip>
          <a:stretch>
            <a:fillRect/>
          </a:stretch>
        </p:blipFill>
        <p:spPr>
          <a:xfrm>
            <a:off x="263950" y="4712000"/>
            <a:ext cx="3134804" cy="768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9"/>
          <p:cNvSpPr txBox="1"/>
          <p:nvPr>
            <p:ph idx="1" type="body"/>
          </p:nvPr>
        </p:nvSpPr>
        <p:spPr>
          <a:xfrm>
            <a:off x="507300" y="1140925"/>
            <a:ext cx="11177400" cy="522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b="1" lang="en-US" sz="2600">
                <a:solidFill>
                  <a:srgbClr val="E84B36"/>
                </a:solidFill>
                <a:latin typeface="Arial"/>
                <a:ea typeface="Arial"/>
                <a:cs typeface="Arial"/>
                <a:sym typeface="Arial"/>
              </a:rPr>
              <a:t>WCS1800</a:t>
            </a:r>
            <a:endParaRPr sz="1800">
              <a:latin typeface="Arial"/>
              <a:ea typeface="Arial"/>
              <a:cs typeface="Arial"/>
              <a:sym typeface="Arial"/>
            </a:endParaRPr>
          </a:p>
        </p:txBody>
      </p:sp>
      <p:sp>
        <p:nvSpPr>
          <p:cNvPr id="408" name="Google Shape;408;p39"/>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09" name="Google Shape;409;p3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410" name="Google Shape;410;p3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11" name="Google Shape;411;p39"/>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12" name="Google Shape;412;p3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13" name="Google Shape;413;p3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Sensing</a:t>
            </a:r>
            <a:r>
              <a:rPr lang="en-US" sz="2400">
                <a:solidFill>
                  <a:schemeClr val="lt1"/>
                </a:solidFill>
              </a:rPr>
              <a:t> Subsystem—Current Sensor Module</a:t>
            </a:r>
            <a:endParaRPr b="0" i="0" sz="2400" u="none" cap="none" strike="noStrike">
              <a:solidFill>
                <a:schemeClr val="lt1"/>
              </a:solidFill>
              <a:latin typeface="Arial"/>
              <a:ea typeface="Arial"/>
              <a:cs typeface="Arial"/>
              <a:sym typeface="Arial"/>
            </a:endParaRPr>
          </a:p>
        </p:txBody>
      </p:sp>
      <p:graphicFrame>
        <p:nvGraphicFramePr>
          <p:cNvPr id="414" name="Google Shape;414;p39"/>
          <p:cNvGraphicFramePr/>
          <p:nvPr/>
        </p:nvGraphicFramePr>
        <p:xfrm>
          <a:off x="507300" y="1776645"/>
          <a:ext cx="3000000" cy="3000000"/>
        </p:xfrm>
        <a:graphic>
          <a:graphicData uri="http://schemas.openxmlformats.org/drawingml/2006/table">
            <a:tbl>
              <a:tblPr>
                <a:noFill/>
                <a:tableStyleId>{504A2AF7-E08A-41A4-A902-16A1F0D0292D}</a:tableStyleId>
              </a:tblPr>
              <a:tblGrid>
                <a:gridCol w="3725800"/>
                <a:gridCol w="3725800"/>
                <a:gridCol w="3725800"/>
              </a:tblGrid>
              <a:tr h="667875">
                <a:tc>
                  <a:txBody>
                    <a:bodyPr/>
                    <a:lstStyle/>
                    <a:p>
                      <a:pPr indent="0" lvl="0" marL="0" rtl="0" algn="l">
                        <a:spcBef>
                          <a:spcPts val="0"/>
                        </a:spcBef>
                        <a:spcAft>
                          <a:spcPts val="0"/>
                        </a:spcAft>
                        <a:buNone/>
                      </a:pPr>
                      <a:r>
                        <a:rPr lang="en-US" sz="2000"/>
                        <a:t>Requirement</a:t>
                      </a:r>
                      <a:endParaRPr sz="2000"/>
                    </a:p>
                  </a:txBody>
                  <a:tcPr marT="91425" marB="91425" marR="91425" marL="91425"/>
                </a:tc>
                <a:tc>
                  <a:txBody>
                    <a:bodyPr/>
                    <a:lstStyle/>
                    <a:p>
                      <a:pPr indent="0" lvl="0" marL="0" rtl="0" algn="l">
                        <a:spcBef>
                          <a:spcPts val="0"/>
                        </a:spcBef>
                        <a:spcAft>
                          <a:spcPts val="0"/>
                        </a:spcAft>
                        <a:buNone/>
                      </a:pPr>
                      <a:r>
                        <a:rPr lang="en-US" sz="2000"/>
                        <a:t>Verification</a:t>
                      </a:r>
                      <a:endParaRPr sz="2000"/>
                    </a:p>
                  </a:txBody>
                  <a:tcPr marT="91425" marB="91425" marR="91425" marL="91425"/>
                </a:tc>
                <a:tc>
                  <a:txBody>
                    <a:bodyPr/>
                    <a:lstStyle/>
                    <a:p>
                      <a:pPr indent="0" lvl="0" marL="0" rtl="0" algn="l">
                        <a:spcBef>
                          <a:spcPts val="0"/>
                        </a:spcBef>
                        <a:spcAft>
                          <a:spcPts val="0"/>
                        </a:spcAft>
                        <a:buNone/>
                      </a:pPr>
                      <a:r>
                        <a:rPr lang="en-US" sz="2000"/>
                        <a:t>Result</a:t>
                      </a:r>
                      <a:endParaRPr sz="2000"/>
                    </a:p>
                  </a:txBody>
                  <a:tcPr marT="91425" marB="91425" marR="91425" marL="91425"/>
                </a:tc>
              </a:tr>
              <a:tr h="1513250">
                <a:tc>
                  <a:txBody>
                    <a:bodyPr/>
                    <a:lstStyle/>
                    <a:p>
                      <a:pPr indent="0" lvl="0" marL="0" rtl="0" algn="l">
                        <a:lnSpc>
                          <a:spcPct val="115000"/>
                        </a:lnSpc>
                        <a:spcBef>
                          <a:spcPts val="0"/>
                        </a:spcBef>
                        <a:spcAft>
                          <a:spcPts val="0"/>
                        </a:spcAft>
                        <a:buNone/>
                      </a:pPr>
                      <a:r>
                        <a:rPr lang="en-US" sz="1600">
                          <a:solidFill>
                            <a:schemeClr val="dk1"/>
                          </a:solidFill>
                        </a:rPr>
                        <a:t>Current sensor should read correct current value up to 32A with precision within 10%</a:t>
                      </a:r>
                      <a:endParaRPr sz="1600">
                        <a:solidFill>
                          <a:schemeClr val="dk1"/>
                        </a:solidFill>
                      </a:endParaRPr>
                    </a:p>
                    <a:p>
                      <a:pPr indent="0" lvl="0" marL="457200" rtl="0" algn="l">
                        <a:lnSpc>
                          <a:spcPct val="115000"/>
                        </a:lnSpc>
                        <a:spcBef>
                          <a:spcPts val="0"/>
                        </a:spcBef>
                        <a:spcAft>
                          <a:spcPts val="0"/>
                        </a:spcAft>
                        <a:buNone/>
                      </a:pPr>
                      <a:r>
                        <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Compare the current sensor result and multimeter measurement. .</a:t>
                      </a:r>
                      <a:endParaRPr sz="1600"/>
                    </a:p>
                  </a:txBody>
                  <a:tcPr marT="91425" marB="91425" marR="91425" marL="91425"/>
                </a:tc>
                <a:tc>
                  <a:txBody>
                    <a:bodyPr/>
                    <a:lstStyle/>
                    <a:p>
                      <a:pPr indent="0" lvl="0" marL="0" rtl="0" algn="l">
                        <a:spcBef>
                          <a:spcPts val="0"/>
                        </a:spcBef>
                        <a:spcAft>
                          <a:spcPts val="0"/>
                        </a:spcAft>
                        <a:buNone/>
                      </a:pPr>
                      <a:r>
                        <a:rPr lang="en-US" sz="1600"/>
                        <a:t>Partially verified. The error in some cases is larger than 10%.</a:t>
                      </a:r>
                      <a:endParaRPr sz="1600"/>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0"/>
          <p:cNvSpPr txBox="1"/>
          <p:nvPr/>
        </p:nvSpPr>
        <p:spPr>
          <a:xfrm>
            <a:off x="475700" y="1119384"/>
            <a:ext cx="6568200" cy="214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600">
                <a:solidFill>
                  <a:srgbClr val="E84B36"/>
                </a:solidFill>
              </a:rPr>
              <a:t>Error and Explanation</a:t>
            </a:r>
            <a:endParaRPr b="1" i="0" sz="2600" u="none" cap="none" strike="noStrike">
              <a:solidFill>
                <a:srgbClr val="E84B36"/>
              </a:solidFill>
            </a:endParaRPr>
          </a:p>
          <a:p>
            <a:pPr indent="0" lvl="0" marL="0" marR="0" rtl="0" algn="l">
              <a:lnSpc>
                <a:spcPct val="100000"/>
              </a:lnSpc>
              <a:spcBef>
                <a:spcPts val="0"/>
              </a:spcBef>
              <a:spcAft>
                <a:spcPts val="0"/>
              </a:spcAft>
              <a:buNone/>
            </a:pPr>
            <a:r>
              <a:t/>
            </a:r>
            <a:endParaRPr i="0" sz="18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AutoNum type="arabicPeriod"/>
            </a:pPr>
            <a:r>
              <a:rPr lang="en-US" sz="2000">
                <a:solidFill>
                  <a:schemeClr val="dk1"/>
                </a:solidFill>
              </a:rPr>
              <a:t>Analog reading </a:t>
            </a:r>
            <a:endParaRPr sz="2000">
              <a:solidFill>
                <a:schemeClr val="dk1"/>
              </a:solidFill>
            </a:endParaRPr>
          </a:p>
          <a:p>
            <a:pPr indent="0" lvl="0" marL="457200" marR="0" rtl="0" algn="l">
              <a:lnSpc>
                <a:spcPct val="100000"/>
              </a:lnSpc>
              <a:spcBef>
                <a:spcPts val="0"/>
              </a:spcBef>
              <a:spcAft>
                <a:spcPts val="0"/>
              </a:spcAft>
              <a:buNone/>
            </a:pPr>
            <a:r>
              <a:rPr lang="en-US" sz="2000">
                <a:solidFill>
                  <a:schemeClr val="dk1"/>
                </a:solidFill>
              </a:rPr>
              <a:t>The precision is limited to 0.0741A.</a:t>
            </a:r>
            <a:endParaRPr sz="2000">
              <a:solidFill>
                <a:schemeClr val="dk1"/>
              </a:solidFill>
            </a:endParaRPr>
          </a:p>
          <a:p>
            <a:pPr indent="-355600" lvl="0" marL="457200" marR="0" rtl="0" algn="l">
              <a:lnSpc>
                <a:spcPct val="100000"/>
              </a:lnSpc>
              <a:spcBef>
                <a:spcPts val="0"/>
              </a:spcBef>
              <a:spcAft>
                <a:spcPts val="0"/>
              </a:spcAft>
              <a:buClr>
                <a:schemeClr val="dk1"/>
              </a:buClr>
              <a:buSzPts val="2000"/>
              <a:buAutoNum type="arabicPeriod"/>
            </a:pPr>
            <a:r>
              <a:rPr lang="en-US" sz="2000">
                <a:solidFill>
                  <a:schemeClr val="dk1"/>
                </a:solidFill>
              </a:rPr>
              <a:t>Internal resistance from multimeter</a:t>
            </a:r>
            <a:endParaRPr sz="2000">
              <a:solidFill>
                <a:schemeClr val="dk1"/>
              </a:solidFill>
            </a:endParaRPr>
          </a:p>
          <a:p>
            <a:pPr indent="-355600" lvl="0" marL="457200" marR="0" rtl="0" algn="l">
              <a:lnSpc>
                <a:spcPct val="100000"/>
              </a:lnSpc>
              <a:spcBef>
                <a:spcPts val="0"/>
              </a:spcBef>
              <a:spcAft>
                <a:spcPts val="0"/>
              </a:spcAft>
              <a:buClr>
                <a:schemeClr val="dk1"/>
              </a:buClr>
              <a:buSzPts val="2000"/>
              <a:buAutoNum type="arabicPeriod"/>
            </a:pPr>
            <a:r>
              <a:rPr lang="en-US" sz="2000">
                <a:solidFill>
                  <a:schemeClr val="dk1"/>
                </a:solidFill>
              </a:rPr>
              <a:t>Manual factor</a:t>
            </a:r>
            <a:endParaRPr sz="2000">
              <a:solidFill>
                <a:schemeClr val="dk1"/>
              </a:solidFill>
            </a:endParaRPr>
          </a:p>
        </p:txBody>
      </p:sp>
      <p:sp>
        <p:nvSpPr>
          <p:cNvPr id="420" name="Google Shape;420;p4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21" name="Google Shape;421;p40"/>
          <p:cNvSpPr txBox="1"/>
          <p:nvPr/>
        </p:nvSpPr>
        <p:spPr>
          <a:xfrm>
            <a:off x="376808" y="6524381"/>
            <a:ext cx="64263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422" name="Google Shape;422;p4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23" name="Google Shape;423;p4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24" name="Google Shape;424;p4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25" name="Google Shape;425;p4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Sensing Subsystem— Current Sensor Module</a:t>
            </a:r>
            <a:endParaRPr b="0" i="0" sz="2400" u="none" cap="none" strike="noStrike">
              <a:solidFill>
                <a:schemeClr val="lt1"/>
              </a:solidFill>
              <a:latin typeface="Arial"/>
              <a:ea typeface="Arial"/>
              <a:cs typeface="Arial"/>
              <a:sym typeface="Arial"/>
            </a:endParaRPr>
          </a:p>
        </p:txBody>
      </p:sp>
      <p:graphicFrame>
        <p:nvGraphicFramePr>
          <p:cNvPr id="426" name="Google Shape;426;p40"/>
          <p:cNvGraphicFramePr/>
          <p:nvPr/>
        </p:nvGraphicFramePr>
        <p:xfrm>
          <a:off x="475700" y="3525025"/>
          <a:ext cx="3000000" cy="3000000"/>
        </p:xfrm>
        <a:graphic>
          <a:graphicData uri="http://schemas.openxmlformats.org/drawingml/2006/table">
            <a:tbl>
              <a:tblPr>
                <a:noFill/>
                <a:tableStyleId>{504A2AF7-E08A-41A4-A902-16A1F0D0292D}</a:tableStyleId>
              </a:tblPr>
              <a:tblGrid>
                <a:gridCol w="2874450"/>
                <a:gridCol w="2874450"/>
                <a:gridCol w="3111000"/>
                <a:gridCol w="2637900"/>
              </a:tblGrid>
              <a:tr h="670525">
                <a:tc>
                  <a:txBody>
                    <a:bodyPr/>
                    <a:lstStyle/>
                    <a:p>
                      <a:pPr indent="0" lvl="0" marL="0" rtl="0" algn="l">
                        <a:spcBef>
                          <a:spcPts val="0"/>
                        </a:spcBef>
                        <a:spcAft>
                          <a:spcPts val="0"/>
                        </a:spcAft>
                        <a:buNone/>
                      </a:pPr>
                      <a:r>
                        <a:rPr lang="en-US" sz="1600"/>
                        <a:t>expected current value (A)</a:t>
                      </a:r>
                      <a:endParaRPr sz="1600"/>
                    </a:p>
                  </a:txBody>
                  <a:tcPr marT="91425" marB="91425" marR="91425" marL="91425"/>
                </a:tc>
                <a:tc>
                  <a:txBody>
                    <a:bodyPr/>
                    <a:lstStyle/>
                    <a:p>
                      <a:pPr indent="0" lvl="0" marL="0" rtl="0" algn="l">
                        <a:spcBef>
                          <a:spcPts val="0"/>
                        </a:spcBef>
                        <a:spcAft>
                          <a:spcPts val="0"/>
                        </a:spcAft>
                        <a:buNone/>
                      </a:pPr>
                      <a:r>
                        <a:rPr lang="en-US" sz="1600"/>
                        <a:t>WCS1800 current reading (A)</a:t>
                      </a:r>
                      <a:endParaRPr sz="1600"/>
                    </a:p>
                  </a:txBody>
                  <a:tcPr marT="91425" marB="91425" marR="91425" marL="91425"/>
                </a:tc>
                <a:tc>
                  <a:txBody>
                    <a:bodyPr/>
                    <a:lstStyle/>
                    <a:p>
                      <a:pPr indent="0" lvl="0" marL="0" rtl="0" algn="l">
                        <a:spcBef>
                          <a:spcPts val="0"/>
                        </a:spcBef>
                        <a:spcAft>
                          <a:spcPts val="0"/>
                        </a:spcAft>
                        <a:buNone/>
                      </a:pPr>
                      <a:r>
                        <a:rPr lang="en-US" sz="1600"/>
                        <a:t>multimeter current reading (A)</a:t>
                      </a:r>
                      <a:endParaRPr sz="1600"/>
                    </a:p>
                  </a:txBody>
                  <a:tcPr marT="91425" marB="91425" marR="91425" marL="91425"/>
                </a:tc>
                <a:tc>
                  <a:txBody>
                    <a:bodyPr/>
                    <a:lstStyle/>
                    <a:p>
                      <a:pPr indent="0" lvl="0" marL="0" rtl="0" algn="l">
                        <a:spcBef>
                          <a:spcPts val="0"/>
                        </a:spcBef>
                        <a:spcAft>
                          <a:spcPts val="0"/>
                        </a:spcAft>
                        <a:buNone/>
                      </a:pPr>
                      <a:r>
                        <a:rPr lang="en-US" sz="1600"/>
                        <a:t>error (%)</a:t>
                      </a:r>
                      <a:endParaRPr sz="1600"/>
                    </a:p>
                  </a:txBody>
                  <a:tcPr marT="91425" marB="91425" marR="91425" marL="91425"/>
                </a:tc>
              </a:tr>
              <a:tr h="426700">
                <a:tc>
                  <a:txBody>
                    <a:bodyPr/>
                    <a:lstStyle/>
                    <a:p>
                      <a:pPr indent="0" lvl="0" marL="0" rtl="0" algn="l">
                        <a:spcBef>
                          <a:spcPts val="0"/>
                        </a:spcBef>
                        <a:spcAft>
                          <a:spcPts val="0"/>
                        </a:spcAft>
                        <a:buNone/>
                      </a:pPr>
                      <a:r>
                        <a:rPr lang="en-US" sz="1600"/>
                        <a:t>0.25 </a:t>
                      </a:r>
                      <a:endParaRPr sz="1600"/>
                    </a:p>
                  </a:txBody>
                  <a:tcPr marT="91425" marB="91425" marR="91425" marL="91425"/>
                </a:tc>
                <a:tc>
                  <a:txBody>
                    <a:bodyPr/>
                    <a:lstStyle/>
                    <a:p>
                      <a:pPr indent="0" lvl="0" marL="0" rtl="0" algn="l">
                        <a:spcBef>
                          <a:spcPts val="0"/>
                        </a:spcBef>
                        <a:spcAft>
                          <a:spcPts val="0"/>
                        </a:spcAft>
                        <a:buNone/>
                      </a:pPr>
                      <a:r>
                        <a:rPr lang="en-US" sz="1600"/>
                        <a:t>0.22</a:t>
                      </a:r>
                      <a:endParaRPr sz="1600"/>
                    </a:p>
                  </a:txBody>
                  <a:tcPr marT="91425" marB="91425" marR="91425" marL="91425"/>
                </a:tc>
                <a:tc>
                  <a:txBody>
                    <a:bodyPr/>
                    <a:lstStyle/>
                    <a:p>
                      <a:pPr indent="0" lvl="0" marL="0" rtl="0" algn="l">
                        <a:spcBef>
                          <a:spcPts val="0"/>
                        </a:spcBef>
                        <a:spcAft>
                          <a:spcPts val="0"/>
                        </a:spcAft>
                        <a:buNone/>
                      </a:pPr>
                      <a:r>
                        <a:rPr lang="en-US" sz="1600"/>
                        <a:t>0.260</a:t>
                      </a:r>
                      <a:endParaRPr sz="1600"/>
                    </a:p>
                  </a:txBody>
                  <a:tcPr marT="91425" marB="91425" marR="91425" marL="91425"/>
                </a:tc>
                <a:tc>
                  <a:txBody>
                    <a:bodyPr/>
                    <a:lstStyle/>
                    <a:p>
                      <a:pPr indent="0" lvl="0" marL="0" rtl="0" algn="l">
                        <a:spcBef>
                          <a:spcPts val="0"/>
                        </a:spcBef>
                        <a:spcAft>
                          <a:spcPts val="0"/>
                        </a:spcAft>
                        <a:buNone/>
                      </a:pPr>
                      <a:r>
                        <a:rPr lang="en-US" sz="1600"/>
                        <a:t>18.2</a:t>
                      </a:r>
                      <a:endParaRPr sz="1600"/>
                    </a:p>
                  </a:txBody>
                  <a:tcPr marT="91425" marB="91425" marR="91425" marL="91425"/>
                </a:tc>
              </a:tr>
              <a:tr h="426700">
                <a:tc>
                  <a:txBody>
                    <a:bodyPr/>
                    <a:lstStyle/>
                    <a:p>
                      <a:pPr indent="0" lvl="0" marL="0" rtl="0" algn="l">
                        <a:spcBef>
                          <a:spcPts val="0"/>
                        </a:spcBef>
                        <a:spcAft>
                          <a:spcPts val="0"/>
                        </a:spcAft>
                        <a:buNone/>
                      </a:pPr>
                      <a:r>
                        <a:rPr lang="en-US" sz="1600"/>
                        <a:t>0.5 </a:t>
                      </a:r>
                      <a:endParaRPr sz="1600"/>
                    </a:p>
                  </a:txBody>
                  <a:tcPr marT="91425" marB="91425" marR="91425" marL="91425"/>
                </a:tc>
                <a:tc>
                  <a:txBody>
                    <a:bodyPr/>
                    <a:lstStyle/>
                    <a:p>
                      <a:pPr indent="0" lvl="0" marL="0" rtl="0" algn="l">
                        <a:spcBef>
                          <a:spcPts val="0"/>
                        </a:spcBef>
                        <a:spcAft>
                          <a:spcPts val="0"/>
                        </a:spcAft>
                        <a:buNone/>
                      </a:pPr>
                      <a:r>
                        <a:rPr lang="en-US" sz="1600"/>
                        <a:t>0.44</a:t>
                      </a:r>
                      <a:endParaRPr sz="1600"/>
                    </a:p>
                  </a:txBody>
                  <a:tcPr marT="91425" marB="91425" marR="91425" marL="91425"/>
                </a:tc>
                <a:tc>
                  <a:txBody>
                    <a:bodyPr/>
                    <a:lstStyle/>
                    <a:p>
                      <a:pPr indent="0" lvl="0" marL="0" rtl="0" algn="l">
                        <a:spcBef>
                          <a:spcPts val="0"/>
                        </a:spcBef>
                        <a:spcAft>
                          <a:spcPts val="0"/>
                        </a:spcAft>
                        <a:buNone/>
                      </a:pPr>
                      <a:r>
                        <a:rPr lang="en-US" sz="1600"/>
                        <a:t>0.482</a:t>
                      </a:r>
                      <a:endParaRPr sz="1600"/>
                    </a:p>
                  </a:txBody>
                  <a:tcPr marT="91425" marB="91425" marR="91425" marL="91425"/>
                </a:tc>
                <a:tc>
                  <a:txBody>
                    <a:bodyPr/>
                    <a:lstStyle/>
                    <a:p>
                      <a:pPr indent="0" lvl="0" marL="0" rtl="0" algn="l">
                        <a:spcBef>
                          <a:spcPts val="0"/>
                        </a:spcBef>
                        <a:spcAft>
                          <a:spcPts val="0"/>
                        </a:spcAft>
                        <a:buNone/>
                      </a:pPr>
                      <a:r>
                        <a:rPr lang="en-US" sz="1600"/>
                        <a:t>9.5</a:t>
                      </a:r>
                      <a:endParaRPr sz="1600"/>
                    </a:p>
                  </a:txBody>
                  <a:tcPr marT="91425" marB="91425" marR="91425" marL="91425"/>
                </a:tc>
              </a:tr>
              <a:tr h="426700">
                <a:tc>
                  <a:txBody>
                    <a:bodyPr/>
                    <a:lstStyle/>
                    <a:p>
                      <a:pPr indent="0" lvl="0" marL="0" rtl="0" algn="l">
                        <a:spcBef>
                          <a:spcPts val="0"/>
                        </a:spcBef>
                        <a:spcAft>
                          <a:spcPts val="0"/>
                        </a:spcAft>
                        <a:buNone/>
                      </a:pPr>
                      <a:r>
                        <a:rPr lang="en-US" sz="1600"/>
                        <a:t>0.75 </a:t>
                      </a:r>
                      <a:endParaRPr sz="1600"/>
                    </a:p>
                  </a:txBody>
                  <a:tcPr marT="91425" marB="91425" marR="91425" marL="91425"/>
                </a:tc>
                <a:tc>
                  <a:txBody>
                    <a:bodyPr/>
                    <a:lstStyle/>
                    <a:p>
                      <a:pPr indent="0" lvl="0" marL="0" rtl="0" algn="l">
                        <a:spcBef>
                          <a:spcPts val="0"/>
                        </a:spcBef>
                        <a:spcAft>
                          <a:spcPts val="0"/>
                        </a:spcAft>
                        <a:buNone/>
                      </a:pPr>
                      <a:r>
                        <a:rPr lang="en-US" sz="1600"/>
                        <a:t>0.74</a:t>
                      </a:r>
                      <a:endParaRPr sz="1600"/>
                    </a:p>
                  </a:txBody>
                  <a:tcPr marT="91425" marB="91425" marR="91425" marL="91425"/>
                </a:tc>
                <a:tc>
                  <a:txBody>
                    <a:bodyPr/>
                    <a:lstStyle/>
                    <a:p>
                      <a:pPr indent="0" lvl="0" marL="0" rtl="0" algn="l">
                        <a:spcBef>
                          <a:spcPts val="0"/>
                        </a:spcBef>
                        <a:spcAft>
                          <a:spcPts val="0"/>
                        </a:spcAft>
                        <a:buNone/>
                      </a:pPr>
                      <a:r>
                        <a:rPr lang="en-US" sz="1600"/>
                        <a:t>0.741</a:t>
                      </a:r>
                      <a:endParaRPr sz="1600"/>
                    </a:p>
                  </a:txBody>
                  <a:tcPr marT="91425" marB="91425" marR="91425" marL="91425"/>
                </a:tc>
                <a:tc>
                  <a:txBody>
                    <a:bodyPr/>
                    <a:lstStyle/>
                    <a:p>
                      <a:pPr indent="0" lvl="0" marL="0" rtl="0" algn="l">
                        <a:spcBef>
                          <a:spcPts val="0"/>
                        </a:spcBef>
                        <a:spcAft>
                          <a:spcPts val="0"/>
                        </a:spcAft>
                        <a:buNone/>
                      </a:pPr>
                      <a:r>
                        <a:rPr lang="en-US" sz="1600"/>
                        <a:t>0.1</a:t>
                      </a:r>
                      <a:endParaRPr sz="1600"/>
                    </a:p>
                  </a:txBody>
                  <a:tcPr marT="91425" marB="91425" marR="91425" marL="91425"/>
                </a:tc>
              </a:tr>
              <a:tr h="426700">
                <a:tc>
                  <a:txBody>
                    <a:bodyPr/>
                    <a:lstStyle/>
                    <a:p>
                      <a:pPr indent="0" lvl="0" marL="0" rtl="0" algn="l">
                        <a:spcBef>
                          <a:spcPts val="0"/>
                        </a:spcBef>
                        <a:spcAft>
                          <a:spcPts val="0"/>
                        </a:spcAft>
                        <a:buNone/>
                      </a:pPr>
                      <a:r>
                        <a:rPr lang="en-US" sz="1600"/>
                        <a:t>1.0 </a:t>
                      </a:r>
                      <a:endParaRPr sz="1600"/>
                    </a:p>
                  </a:txBody>
                  <a:tcPr marT="91425" marB="91425" marR="91425" marL="91425"/>
                </a:tc>
                <a:tc>
                  <a:txBody>
                    <a:bodyPr/>
                    <a:lstStyle/>
                    <a:p>
                      <a:pPr indent="0" lvl="0" marL="0" rtl="0" algn="l">
                        <a:spcBef>
                          <a:spcPts val="0"/>
                        </a:spcBef>
                        <a:spcAft>
                          <a:spcPts val="0"/>
                        </a:spcAft>
                        <a:buNone/>
                      </a:pPr>
                      <a:r>
                        <a:rPr lang="en-US" sz="1600"/>
                        <a:t>0.96</a:t>
                      </a:r>
                      <a:endParaRPr sz="1600"/>
                    </a:p>
                  </a:txBody>
                  <a:tcPr marT="91425" marB="91425" marR="91425" marL="91425"/>
                </a:tc>
                <a:tc>
                  <a:txBody>
                    <a:bodyPr/>
                    <a:lstStyle/>
                    <a:p>
                      <a:pPr indent="0" lvl="0" marL="0" rtl="0" algn="l">
                        <a:spcBef>
                          <a:spcPts val="0"/>
                        </a:spcBef>
                        <a:spcAft>
                          <a:spcPts val="0"/>
                        </a:spcAft>
                        <a:buNone/>
                      </a:pPr>
                      <a:r>
                        <a:rPr lang="en-US" sz="1600"/>
                        <a:t>0.999</a:t>
                      </a:r>
                      <a:endParaRPr sz="1600"/>
                    </a:p>
                  </a:txBody>
                  <a:tcPr marT="91425" marB="91425" marR="91425" marL="91425"/>
                </a:tc>
                <a:tc>
                  <a:txBody>
                    <a:bodyPr/>
                    <a:lstStyle/>
                    <a:p>
                      <a:pPr indent="0" lvl="0" marL="0" rtl="0" algn="l">
                        <a:spcBef>
                          <a:spcPts val="0"/>
                        </a:spcBef>
                        <a:spcAft>
                          <a:spcPts val="0"/>
                        </a:spcAft>
                        <a:buNone/>
                      </a:pPr>
                      <a:r>
                        <a:rPr lang="en-US" sz="1600"/>
                        <a:t>4.1</a:t>
                      </a:r>
                      <a:endParaRPr sz="16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idx="1" type="body"/>
          </p:nvPr>
        </p:nvSpPr>
        <p:spPr>
          <a:xfrm>
            <a:off x="376809" y="1334279"/>
            <a:ext cx="11177401" cy="482110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Background Problem</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381000" lvl="0" marL="457200" rtl="0" algn="l">
              <a:lnSpc>
                <a:spcPct val="100000"/>
              </a:lnSpc>
              <a:spcBef>
                <a:spcPts val="0"/>
              </a:spcBef>
              <a:spcAft>
                <a:spcPts val="0"/>
              </a:spcAft>
              <a:buSzPts val="2400"/>
              <a:buChar char="•"/>
            </a:pPr>
            <a:r>
              <a:rPr lang="en-US" sz="2400">
                <a:latin typeface="Arial"/>
                <a:ea typeface="Arial"/>
                <a:cs typeface="Arial"/>
                <a:sym typeface="Arial"/>
              </a:rPr>
              <a:t>Increasing possession of electric vehicles (EVs) in families</a:t>
            </a:r>
            <a:endParaRPr sz="2400">
              <a:latin typeface="Arial"/>
              <a:ea typeface="Arial"/>
              <a:cs typeface="Arial"/>
              <a:sym typeface="Arial"/>
            </a:endParaRPr>
          </a:p>
          <a:p>
            <a:pPr indent="0" lvl="0" marL="0" rtl="0" algn="l">
              <a:lnSpc>
                <a:spcPct val="100000"/>
              </a:lnSpc>
              <a:spcBef>
                <a:spcPts val="0"/>
              </a:spcBef>
              <a:spcAft>
                <a:spcPts val="0"/>
              </a:spcAft>
              <a:buNone/>
            </a:pPr>
            <a:r>
              <a:t/>
            </a:r>
            <a:endParaRPr sz="2400">
              <a:latin typeface="Arial"/>
              <a:ea typeface="Arial"/>
              <a:cs typeface="Arial"/>
              <a:sym typeface="Arial"/>
            </a:endParaRPr>
          </a:p>
          <a:p>
            <a:pPr indent="-381000" lvl="0" marL="457200" rtl="0" algn="l">
              <a:lnSpc>
                <a:spcPct val="100000"/>
              </a:lnSpc>
              <a:spcBef>
                <a:spcPts val="0"/>
              </a:spcBef>
              <a:spcAft>
                <a:spcPts val="0"/>
              </a:spcAft>
              <a:buSzPts val="2400"/>
              <a:buFont typeface="Arial"/>
              <a:buChar char="•"/>
            </a:pPr>
            <a:r>
              <a:rPr lang="en-US" sz="2400">
                <a:latin typeface="Arial"/>
                <a:ea typeface="Arial"/>
                <a:cs typeface="Arial"/>
                <a:sym typeface="Arial"/>
              </a:rPr>
              <a:t>EV charger has one output plugs</a:t>
            </a:r>
            <a:endParaRPr sz="2400">
              <a:latin typeface="Arial"/>
              <a:ea typeface="Arial"/>
              <a:cs typeface="Arial"/>
              <a:sym typeface="Arial"/>
            </a:endParaRPr>
          </a:p>
          <a:p>
            <a:pPr indent="0" lvl="0" marL="457200" rtl="0" algn="l">
              <a:lnSpc>
                <a:spcPct val="100000"/>
              </a:lnSpc>
              <a:spcBef>
                <a:spcPts val="0"/>
              </a:spcBef>
              <a:spcAft>
                <a:spcPts val="0"/>
              </a:spcAft>
              <a:buNone/>
            </a:pPr>
            <a:r>
              <a:t/>
            </a:r>
            <a:endParaRPr sz="2400">
              <a:latin typeface="Arial"/>
              <a:ea typeface="Arial"/>
              <a:cs typeface="Arial"/>
              <a:sym typeface="Arial"/>
            </a:endParaRPr>
          </a:p>
          <a:p>
            <a:pPr indent="-381000" lvl="0" marL="457200" rtl="0" algn="l">
              <a:lnSpc>
                <a:spcPct val="100000"/>
              </a:lnSpc>
              <a:spcBef>
                <a:spcPts val="0"/>
              </a:spcBef>
              <a:spcAft>
                <a:spcPts val="0"/>
              </a:spcAft>
              <a:buSzPts val="2400"/>
              <a:buChar char="•"/>
            </a:pPr>
            <a:r>
              <a:rPr lang="en-US" sz="2400">
                <a:latin typeface="Arial"/>
                <a:ea typeface="Arial"/>
                <a:cs typeface="Arial"/>
                <a:sym typeface="Arial"/>
              </a:rPr>
              <a:t>Need manual operation to charge two EVs</a:t>
            </a:r>
            <a:endParaRPr sz="2400">
              <a:latin typeface="Arial"/>
              <a:ea typeface="Arial"/>
              <a:cs typeface="Arial"/>
              <a:sym typeface="Arial"/>
            </a:endParaRPr>
          </a:p>
          <a:p>
            <a:pPr indent="0" lvl="0" marL="0" rtl="0" algn="l">
              <a:lnSpc>
                <a:spcPct val="100000"/>
              </a:lnSpc>
              <a:spcBef>
                <a:spcPts val="0"/>
              </a:spcBef>
              <a:spcAft>
                <a:spcPts val="0"/>
              </a:spcAft>
              <a:buNone/>
            </a:pPr>
            <a:r>
              <a:t/>
            </a:r>
            <a:endParaRPr sz="2400">
              <a:latin typeface="Arial"/>
              <a:ea typeface="Arial"/>
              <a:cs typeface="Arial"/>
              <a:sym typeface="Arial"/>
            </a:endParaRPr>
          </a:p>
          <a:p>
            <a:pPr indent="-381000" lvl="0" marL="457200" rtl="0" algn="l">
              <a:lnSpc>
                <a:spcPct val="100000"/>
              </a:lnSpc>
              <a:spcBef>
                <a:spcPts val="0"/>
              </a:spcBef>
              <a:spcAft>
                <a:spcPts val="0"/>
              </a:spcAft>
              <a:buSzPts val="2400"/>
              <a:buFont typeface="Arial"/>
              <a:buChar char="•"/>
            </a:pPr>
            <a:r>
              <a:rPr lang="en-US" sz="2400">
                <a:latin typeface="Arial"/>
                <a:ea typeface="Arial"/>
                <a:cs typeface="Arial"/>
                <a:sym typeface="Arial"/>
              </a:rPr>
              <a:t>Hard to benefit from off-peak electricity hours</a:t>
            </a:r>
            <a:endParaRPr sz="24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p:txBody>
      </p:sp>
      <p:sp>
        <p:nvSpPr>
          <p:cNvPr id="104" name="Google Shape;104;p14"/>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05" name="Google Shape;105;p14"/>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106" name="Google Shape;106;p14"/>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07" name="Google Shape;107;p14"/>
          <p:cNvSpPr/>
          <p:nvPr/>
        </p:nvSpPr>
        <p:spPr>
          <a:xfrm flipH="1" rot="10800000">
            <a:off x="0" y="-7695"/>
            <a:ext cx="12192000" cy="868218"/>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08" name="Google Shape;108;p1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09" name="Google Shape;109;p14"/>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Introduction</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1"/>
          <p:cNvSpPr/>
          <p:nvPr/>
        </p:nvSpPr>
        <p:spPr>
          <a:xfrm flipH="1" rot="10800000">
            <a:off x="0" y="8162"/>
            <a:ext cx="12192000" cy="6858000"/>
          </a:xfrm>
          <a:prstGeom prst="rect">
            <a:avLst/>
          </a:prstGeom>
          <a:gradFill>
            <a:gsLst>
              <a:gs pos="0">
                <a:srgbClr val="1B4284"/>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432" name="Google Shape;432;p41"/>
          <p:cNvPicPr preferRelativeResize="0"/>
          <p:nvPr/>
        </p:nvPicPr>
        <p:blipFill rotWithShape="1">
          <a:blip r:embed="rId3">
            <a:alphaModFix amt="25000"/>
          </a:blip>
          <a:srcRect b="0" l="0" r="0" t="0"/>
          <a:stretch/>
        </p:blipFill>
        <p:spPr>
          <a:xfrm>
            <a:off x="0" y="8162"/>
            <a:ext cx="12192000" cy="6858000"/>
          </a:xfrm>
          <a:prstGeom prst="rect">
            <a:avLst/>
          </a:prstGeom>
          <a:noFill/>
          <a:ln>
            <a:noFill/>
          </a:ln>
        </p:spPr>
      </p:pic>
      <p:pic>
        <p:nvPicPr>
          <p:cNvPr descr="A close up of a logo&#10;&#10;Description automatically generated" id="433" name="Google Shape;433;p41"/>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434" name="Google Shape;434;p4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435" name="Google Shape;435;p4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36" name="Google Shape;436;p41"/>
          <p:cNvSpPr txBox="1"/>
          <p:nvPr/>
        </p:nvSpPr>
        <p:spPr>
          <a:xfrm>
            <a:off x="1295400" y="2948490"/>
            <a:ext cx="9601200" cy="1339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User-interface Subsystem</a:t>
            </a:r>
            <a:endParaRPr b="1" i="0" sz="4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ph idx="1" type="body"/>
          </p:nvPr>
        </p:nvSpPr>
        <p:spPr>
          <a:xfrm>
            <a:off x="751550" y="1301375"/>
            <a:ext cx="4778400" cy="522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lang="en-US" sz="2000">
                <a:latin typeface="Arial"/>
                <a:ea typeface="Arial"/>
                <a:cs typeface="Arial"/>
                <a:sym typeface="Arial"/>
              </a:rPr>
              <a:t>Display Module</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rPr lang="en-US" sz="2000">
                <a:latin typeface="Arial"/>
                <a:ea typeface="Arial"/>
                <a:cs typeface="Arial"/>
                <a:sym typeface="Arial"/>
              </a:rPr>
              <a:t>Component: LCD 1602 </a:t>
            </a:r>
            <a:r>
              <a:rPr lang="en-US" sz="2000">
                <a:latin typeface="Arial"/>
                <a:ea typeface="Arial"/>
                <a:cs typeface="Arial"/>
                <a:sym typeface="Arial"/>
              </a:rPr>
              <a:t> </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rPr lang="en-US" sz="2000">
                <a:latin typeface="Arial"/>
                <a:ea typeface="Arial"/>
                <a:cs typeface="Arial"/>
                <a:sym typeface="Arial"/>
              </a:rPr>
              <a:t>LCD 1602 implements I2C protocol for communication.</a:t>
            </a:r>
            <a:endParaRPr sz="2000">
              <a:latin typeface="Arial"/>
              <a:ea typeface="Arial"/>
              <a:cs typeface="Arial"/>
              <a:sym typeface="Arial"/>
            </a:endParaRPr>
          </a:p>
        </p:txBody>
      </p:sp>
      <p:sp>
        <p:nvSpPr>
          <p:cNvPr id="442" name="Google Shape;442;p42"/>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43" name="Google Shape;443;p4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444" name="Google Shape;444;p4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45" name="Google Shape;445;p42"/>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46" name="Google Shape;446;p4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47" name="Google Shape;447;p42"/>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User-interface Subsystem</a:t>
            </a:r>
            <a:endParaRPr b="0" i="0" sz="2400" u="none" cap="none" strike="noStrike">
              <a:solidFill>
                <a:schemeClr val="lt1"/>
              </a:solidFill>
              <a:latin typeface="Arial"/>
              <a:ea typeface="Arial"/>
              <a:cs typeface="Arial"/>
              <a:sym typeface="Arial"/>
            </a:endParaRPr>
          </a:p>
        </p:txBody>
      </p:sp>
      <p:pic>
        <p:nvPicPr>
          <p:cNvPr id="448" name="Google Shape;448;p42"/>
          <p:cNvPicPr preferRelativeResize="0"/>
          <p:nvPr/>
        </p:nvPicPr>
        <p:blipFill>
          <a:blip r:embed="rId4">
            <a:alphaModFix/>
          </a:blip>
          <a:stretch>
            <a:fillRect/>
          </a:stretch>
        </p:blipFill>
        <p:spPr>
          <a:xfrm>
            <a:off x="832375" y="3221675"/>
            <a:ext cx="3994325" cy="3215426"/>
          </a:xfrm>
          <a:prstGeom prst="rect">
            <a:avLst/>
          </a:prstGeom>
          <a:noFill/>
          <a:ln>
            <a:noFill/>
          </a:ln>
        </p:spPr>
      </p:pic>
      <p:sp>
        <p:nvSpPr>
          <p:cNvPr id="449" name="Google Shape;449;p42"/>
          <p:cNvSpPr txBox="1"/>
          <p:nvPr>
            <p:ph idx="1" type="body"/>
          </p:nvPr>
        </p:nvSpPr>
        <p:spPr>
          <a:xfrm>
            <a:off x="5604575" y="1301375"/>
            <a:ext cx="4778400" cy="522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lang="en-US" sz="2000">
                <a:latin typeface="Arial"/>
                <a:ea typeface="Arial"/>
                <a:cs typeface="Arial"/>
                <a:sym typeface="Arial"/>
              </a:rPr>
              <a:t>Button Module</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1800">
              <a:latin typeface="Times New Roman"/>
              <a:ea typeface="Times New Roman"/>
              <a:cs typeface="Times New Roman"/>
              <a:sym typeface="Times New Roman"/>
            </a:endParaRPr>
          </a:p>
        </p:txBody>
      </p:sp>
      <p:pic>
        <p:nvPicPr>
          <p:cNvPr id="450" name="Google Shape;450;p42"/>
          <p:cNvPicPr preferRelativeResize="0"/>
          <p:nvPr/>
        </p:nvPicPr>
        <p:blipFill>
          <a:blip r:embed="rId5">
            <a:alphaModFix/>
          </a:blip>
          <a:stretch>
            <a:fillRect/>
          </a:stretch>
        </p:blipFill>
        <p:spPr>
          <a:xfrm>
            <a:off x="5689325" y="3088625"/>
            <a:ext cx="3348475" cy="3348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456" name="Google Shape;456;p4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457" name="Google Shape;457;p4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58" name="Google Shape;458;p4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User-interface Subsystem— Button Module </a:t>
            </a:r>
            <a:endParaRPr b="0" i="0" sz="2400" u="none" cap="none" strike="noStrike">
              <a:solidFill>
                <a:schemeClr val="lt1"/>
              </a:solidFill>
              <a:latin typeface="Arial"/>
              <a:ea typeface="Arial"/>
              <a:cs typeface="Arial"/>
              <a:sym typeface="Arial"/>
            </a:endParaRPr>
          </a:p>
        </p:txBody>
      </p:sp>
      <p:sp>
        <p:nvSpPr>
          <p:cNvPr id="459" name="Google Shape;459;p4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60" name="Google Shape;460;p4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id="461" name="Google Shape;461;p43"/>
          <p:cNvPicPr preferRelativeResize="0"/>
          <p:nvPr/>
        </p:nvPicPr>
        <p:blipFill>
          <a:blip r:embed="rId4">
            <a:alphaModFix/>
          </a:blip>
          <a:stretch>
            <a:fillRect/>
          </a:stretch>
        </p:blipFill>
        <p:spPr>
          <a:xfrm>
            <a:off x="3" y="860524"/>
            <a:ext cx="6466063" cy="5576576"/>
          </a:xfrm>
          <a:prstGeom prst="rect">
            <a:avLst/>
          </a:prstGeom>
          <a:noFill/>
          <a:ln>
            <a:noFill/>
          </a:ln>
        </p:spPr>
      </p:pic>
      <p:sp>
        <p:nvSpPr>
          <p:cNvPr id="462" name="Google Shape;462;p4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State Diagram</a:t>
            </a:r>
            <a:endParaRPr b="0" i="0" sz="2400" u="none" cap="none" strike="noStrike">
              <a:solidFill>
                <a:schemeClr val="lt1"/>
              </a:solidFill>
              <a:latin typeface="Arial"/>
              <a:ea typeface="Arial"/>
              <a:cs typeface="Arial"/>
              <a:sym typeface="Arial"/>
            </a:endParaRPr>
          </a:p>
        </p:txBody>
      </p:sp>
      <p:pic>
        <p:nvPicPr>
          <p:cNvPr id="463" name="Google Shape;463;p43"/>
          <p:cNvPicPr preferRelativeResize="0"/>
          <p:nvPr/>
        </p:nvPicPr>
        <p:blipFill>
          <a:blip r:embed="rId5">
            <a:alphaModFix/>
          </a:blip>
          <a:stretch>
            <a:fillRect/>
          </a:stretch>
        </p:blipFill>
        <p:spPr>
          <a:xfrm>
            <a:off x="6466074" y="860525"/>
            <a:ext cx="4967868" cy="55765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idx="1" type="body"/>
          </p:nvPr>
        </p:nvSpPr>
        <p:spPr>
          <a:xfrm>
            <a:off x="507300" y="1140925"/>
            <a:ext cx="11177400" cy="522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b="1" lang="en-US" sz="2600">
                <a:solidFill>
                  <a:srgbClr val="E84B36"/>
                </a:solidFill>
                <a:latin typeface="Arial"/>
                <a:ea typeface="Arial"/>
                <a:cs typeface="Arial"/>
                <a:sym typeface="Arial"/>
              </a:rPr>
              <a:t>LCD1602</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rPr b="1" lang="en-US" sz="2600">
                <a:solidFill>
                  <a:srgbClr val="E84B36"/>
                </a:solidFill>
                <a:latin typeface="Arial"/>
                <a:ea typeface="Arial"/>
                <a:cs typeface="Arial"/>
                <a:sym typeface="Arial"/>
              </a:rPr>
              <a:t>Button</a:t>
            </a:r>
            <a:endParaRPr b="1" sz="2600">
              <a:solidFill>
                <a:srgbClr val="E84B36"/>
              </a:solidFill>
              <a:latin typeface="Arial"/>
              <a:ea typeface="Arial"/>
              <a:cs typeface="Arial"/>
              <a:sym typeface="Arial"/>
            </a:endParaRPr>
          </a:p>
        </p:txBody>
      </p:sp>
      <p:sp>
        <p:nvSpPr>
          <p:cNvPr id="469" name="Google Shape;469;p4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70" name="Google Shape;470;p4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471" name="Google Shape;471;p4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72" name="Google Shape;472;p4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73" name="Google Shape;473;p4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74" name="Google Shape;474;p4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User-interface Subsystem</a:t>
            </a:r>
            <a:endParaRPr sz="2400">
              <a:solidFill>
                <a:schemeClr val="lt1"/>
              </a:solidFill>
            </a:endParaRPr>
          </a:p>
        </p:txBody>
      </p:sp>
      <p:graphicFrame>
        <p:nvGraphicFramePr>
          <p:cNvPr id="475" name="Google Shape;475;p44"/>
          <p:cNvGraphicFramePr/>
          <p:nvPr/>
        </p:nvGraphicFramePr>
        <p:xfrm>
          <a:off x="507300" y="1776645"/>
          <a:ext cx="3000000" cy="3000000"/>
        </p:xfrm>
        <a:graphic>
          <a:graphicData uri="http://schemas.openxmlformats.org/drawingml/2006/table">
            <a:tbl>
              <a:tblPr>
                <a:noFill/>
                <a:tableStyleId>{504A2AF7-E08A-41A4-A902-16A1F0D0292D}</a:tableStyleId>
              </a:tblPr>
              <a:tblGrid>
                <a:gridCol w="3682300"/>
                <a:gridCol w="3682300"/>
                <a:gridCol w="3682300"/>
              </a:tblGrid>
              <a:tr h="241475">
                <a:tc>
                  <a:txBody>
                    <a:bodyPr/>
                    <a:lstStyle/>
                    <a:p>
                      <a:pPr indent="0" lvl="0" marL="0" rtl="0" algn="l">
                        <a:spcBef>
                          <a:spcPts val="0"/>
                        </a:spcBef>
                        <a:spcAft>
                          <a:spcPts val="0"/>
                        </a:spcAft>
                        <a:buNone/>
                      </a:pPr>
                      <a:r>
                        <a:rPr lang="en-US" sz="2000"/>
                        <a:t>Requirement</a:t>
                      </a:r>
                      <a:endParaRPr sz="2000"/>
                    </a:p>
                  </a:txBody>
                  <a:tcPr marT="91425" marB="91425" marR="91425" marL="91425"/>
                </a:tc>
                <a:tc>
                  <a:txBody>
                    <a:bodyPr/>
                    <a:lstStyle/>
                    <a:p>
                      <a:pPr indent="0" lvl="0" marL="0" rtl="0" algn="l">
                        <a:lnSpc>
                          <a:spcPct val="150000"/>
                        </a:lnSpc>
                        <a:spcBef>
                          <a:spcPts val="0"/>
                        </a:spcBef>
                        <a:spcAft>
                          <a:spcPts val="0"/>
                        </a:spcAft>
                        <a:buNone/>
                      </a:pPr>
                      <a:r>
                        <a:rPr lang="en-US" sz="2000"/>
                        <a:t>Verification</a:t>
                      </a:r>
                      <a:endParaRPr sz="2000"/>
                    </a:p>
                  </a:txBody>
                  <a:tcPr marT="91425" marB="91425" marR="91425" marL="91425"/>
                </a:tc>
                <a:tc>
                  <a:txBody>
                    <a:bodyPr/>
                    <a:lstStyle/>
                    <a:p>
                      <a:pPr indent="0" lvl="0" marL="0" rtl="0" algn="l">
                        <a:spcBef>
                          <a:spcPts val="0"/>
                        </a:spcBef>
                        <a:spcAft>
                          <a:spcPts val="0"/>
                        </a:spcAft>
                        <a:buNone/>
                      </a:pPr>
                      <a:r>
                        <a:rPr lang="en-US" sz="2000"/>
                        <a:t>Result</a:t>
                      </a:r>
                      <a:endParaRPr sz="2000"/>
                    </a:p>
                  </a:txBody>
                  <a:tcPr marT="91425" marB="91425" marR="91425" marL="91425"/>
                </a:tc>
              </a:tr>
              <a:tr h="920650">
                <a:tc>
                  <a:txBody>
                    <a:bodyPr/>
                    <a:lstStyle/>
                    <a:p>
                      <a:pPr indent="0" lvl="0" marL="0" rtl="0" algn="l">
                        <a:lnSpc>
                          <a:spcPct val="150000"/>
                        </a:lnSpc>
                        <a:spcBef>
                          <a:spcPts val="0"/>
                        </a:spcBef>
                        <a:spcAft>
                          <a:spcPts val="0"/>
                        </a:spcAft>
                        <a:buClr>
                          <a:schemeClr val="dk1"/>
                        </a:buClr>
                        <a:buSzPts val="1100"/>
                        <a:buFont typeface="Arial"/>
                        <a:buNone/>
                      </a:pPr>
                      <a:r>
                        <a:rPr lang="en-US" sz="1600">
                          <a:solidFill>
                            <a:schemeClr val="dk1"/>
                          </a:solidFill>
                        </a:rPr>
                        <a:t>LCD should display information of operation mode and current. </a:t>
                      </a:r>
                      <a:endParaRPr sz="1600">
                        <a:solidFill>
                          <a:schemeClr val="dk1"/>
                        </a:solidFill>
                      </a:endParaRPr>
                    </a:p>
                    <a:p>
                      <a:pPr indent="0" lvl="0" marL="457200" rtl="0" algn="l">
                        <a:lnSpc>
                          <a:spcPct val="150000"/>
                        </a:lnSpc>
                        <a:spcBef>
                          <a:spcPts val="0"/>
                        </a:spcBef>
                        <a:spcAft>
                          <a:spcPts val="0"/>
                        </a:spcAft>
                        <a:buClr>
                          <a:schemeClr val="dk1"/>
                        </a:buClr>
                        <a:buSzPts val="1100"/>
                        <a:buFont typeface="Arial"/>
                        <a:buNone/>
                      </a:pPr>
                      <a:r>
                        <a:t/>
                      </a:r>
                      <a:endParaRPr sz="1600">
                        <a:solidFill>
                          <a:schemeClr val="dk1"/>
                        </a:solidFill>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US" sz="1600">
                          <a:solidFill>
                            <a:schemeClr val="dk1"/>
                          </a:solidFill>
                        </a:rPr>
                        <a:t> Check LCD display and multimeter to determine if the device is working as expected. </a:t>
                      </a:r>
                      <a:endParaRPr sz="1600">
                        <a:solidFill>
                          <a:schemeClr val="dk1"/>
                        </a:solidFill>
                      </a:endParaRPr>
                    </a:p>
                  </a:txBody>
                  <a:tcPr marT="91425" marB="91425" marR="91425" marL="91425"/>
                </a:tc>
                <a:tc>
                  <a:txBody>
                    <a:bodyPr/>
                    <a:lstStyle/>
                    <a:p>
                      <a:pPr indent="0" lvl="0" marL="0" rtl="0" algn="l">
                        <a:lnSpc>
                          <a:spcPct val="150000"/>
                        </a:lnSpc>
                        <a:spcBef>
                          <a:spcPts val="0"/>
                        </a:spcBef>
                        <a:spcAft>
                          <a:spcPts val="0"/>
                        </a:spcAft>
                        <a:buNone/>
                      </a:pPr>
                      <a:r>
                        <a:rPr lang="en-US" sz="1600"/>
                        <a:t>Verified </a:t>
                      </a:r>
                      <a:endParaRPr sz="1600"/>
                    </a:p>
                    <a:p>
                      <a:pPr indent="0" lvl="0" marL="0" rtl="0" algn="l">
                        <a:lnSpc>
                          <a:spcPct val="150000"/>
                        </a:lnSpc>
                        <a:spcBef>
                          <a:spcPts val="0"/>
                        </a:spcBef>
                        <a:spcAft>
                          <a:spcPts val="0"/>
                        </a:spcAft>
                        <a:buNone/>
                      </a:pPr>
                      <a:r>
                        <a:t/>
                      </a:r>
                      <a:endParaRPr sz="1600"/>
                    </a:p>
                  </a:txBody>
                  <a:tcPr marT="91425" marB="91425" marR="91425" marL="91425"/>
                </a:tc>
              </a:tr>
            </a:tbl>
          </a:graphicData>
        </a:graphic>
      </p:graphicFrame>
      <p:graphicFrame>
        <p:nvGraphicFramePr>
          <p:cNvPr id="476" name="Google Shape;476;p44"/>
          <p:cNvGraphicFramePr/>
          <p:nvPr/>
        </p:nvGraphicFramePr>
        <p:xfrm>
          <a:off x="507300" y="4150508"/>
          <a:ext cx="3000000" cy="3000000"/>
        </p:xfrm>
        <a:graphic>
          <a:graphicData uri="http://schemas.openxmlformats.org/drawingml/2006/table">
            <a:tbl>
              <a:tblPr>
                <a:noFill/>
                <a:tableStyleId>{504A2AF7-E08A-41A4-A902-16A1F0D0292D}</a:tableStyleId>
              </a:tblPr>
              <a:tblGrid>
                <a:gridCol w="3682300"/>
                <a:gridCol w="3682300"/>
                <a:gridCol w="3682300"/>
              </a:tblGrid>
              <a:tr h="180400">
                <a:tc>
                  <a:txBody>
                    <a:bodyPr/>
                    <a:lstStyle/>
                    <a:p>
                      <a:pPr indent="0" lvl="0" marL="0" rtl="0" algn="l">
                        <a:spcBef>
                          <a:spcPts val="0"/>
                        </a:spcBef>
                        <a:spcAft>
                          <a:spcPts val="0"/>
                        </a:spcAft>
                        <a:buNone/>
                      </a:pPr>
                      <a:r>
                        <a:rPr lang="en-US" sz="2000"/>
                        <a:t>Requirement</a:t>
                      </a:r>
                      <a:endParaRPr sz="2000"/>
                    </a:p>
                  </a:txBody>
                  <a:tcPr marT="91425" marB="91425" marR="91425" marL="91425"/>
                </a:tc>
                <a:tc>
                  <a:txBody>
                    <a:bodyPr/>
                    <a:lstStyle/>
                    <a:p>
                      <a:pPr indent="0" lvl="0" marL="0" rtl="0" algn="l">
                        <a:lnSpc>
                          <a:spcPct val="150000"/>
                        </a:lnSpc>
                        <a:spcBef>
                          <a:spcPts val="0"/>
                        </a:spcBef>
                        <a:spcAft>
                          <a:spcPts val="0"/>
                        </a:spcAft>
                        <a:buNone/>
                      </a:pPr>
                      <a:r>
                        <a:rPr lang="en-US" sz="2000"/>
                        <a:t>Verification</a:t>
                      </a:r>
                      <a:endParaRPr sz="2000"/>
                    </a:p>
                  </a:txBody>
                  <a:tcPr marT="91425" marB="91425" marR="91425" marL="91425"/>
                </a:tc>
                <a:tc>
                  <a:txBody>
                    <a:bodyPr/>
                    <a:lstStyle/>
                    <a:p>
                      <a:pPr indent="0" lvl="0" marL="0" rtl="0" algn="l">
                        <a:spcBef>
                          <a:spcPts val="0"/>
                        </a:spcBef>
                        <a:spcAft>
                          <a:spcPts val="0"/>
                        </a:spcAft>
                        <a:buNone/>
                      </a:pPr>
                      <a:r>
                        <a:rPr lang="en-US" sz="2000"/>
                        <a:t>Result</a:t>
                      </a:r>
                      <a:endParaRPr sz="2000"/>
                    </a:p>
                  </a:txBody>
                  <a:tcPr marT="91425" marB="91425" marR="91425" marL="91425"/>
                </a:tc>
              </a:tr>
              <a:tr h="687800">
                <a:tc>
                  <a:txBody>
                    <a:bodyPr/>
                    <a:lstStyle/>
                    <a:p>
                      <a:pPr indent="0" lvl="0" marL="0" rtl="0" algn="l">
                        <a:lnSpc>
                          <a:spcPct val="150000"/>
                        </a:lnSpc>
                        <a:spcBef>
                          <a:spcPts val="0"/>
                        </a:spcBef>
                        <a:spcAft>
                          <a:spcPts val="0"/>
                        </a:spcAft>
                        <a:buClr>
                          <a:schemeClr val="dk1"/>
                        </a:buClr>
                        <a:buSzPts val="1100"/>
                        <a:buFont typeface="Arial"/>
                        <a:buNone/>
                      </a:pPr>
                      <a:r>
                        <a:rPr lang="en-US" sz="1600">
                          <a:solidFill>
                            <a:schemeClr val="dk1"/>
                          </a:solidFill>
                        </a:rPr>
                        <a:t>Button should be able to achieved the transition of state diagram. </a:t>
                      </a:r>
                      <a:endParaRPr sz="1600">
                        <a:solidFill>
                          <a:schemeClr val="dk1"/>
                        </a:solidFill>
                      </a:endParaRPr>
                    </a:p>
                    <a:p>
                      <a:pPr indent="0" lvl="0" marL="457200" rtl="0" algn="l">
                        <a:lnSpc>
                          <a:spcPct val="150000"/>
                        </a:lnSpc>
                        <a:spcBef>
                          <a:spcPts val="0"/>
                        </a:spcBef>
                        <a:spcAft>
                          <a:spcPts val="0"/>
                        </a:spcAft>
                        <a:buClr>
                          <a:schemeClr val="dk1"/>
                        </a:buClr>
                        <a:buSzPts val="1100"/>
                        <a:buFont typeface="Arial"/>
                        <a:buNone/>
                      </a:pPr>
                      <a:r>
                        <a:t/>
                      </a:r>
                      <a:endParaRPr sz="1600">
                        <a:solidFill>
                          <a:schemeClr val="dk1"/>
                        </a:solidFill>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US" sz="1600">
                          <a:solidFill>
                            <a:schemeClr val="dk1"/>
                          </a:solidFill>
                        </a:rPr>
                        <a:t>Check LCD display and multimeter to determine if the device is working as expected. </a:t>
                      </a:r>
                      <a:endParaRPr sz="1600">
                        <a:solidFill>
                          <a:schemeClr val="dk1"/>
                        </a:solidFill>
                      </a:endParaRPr>
                    </a:p>
                  </a:txBody>
                  <a:tcPr marT="91425" marB="91425" marR="91425" marL="91425"/>
                </a:tc>
                <a:tc>
                  <a:txBody>
                    <a:bodyPr/>
                    <a:lstStyle/>
                    <a:p>
                      <a:pPr indent="0" lvl="0" marL="0" rtl="0" algn="l">
                        <a:lnSpc>
                          <a:spcPct val="150000"/>
                        </a:lnSpc>
                        <a:spcBef>
                          <a:spcPts val="0"/>
                        </a:spcBef>
                        <a:spcAft>
                          <a:spcPts val="0"/>
                        </a:spcAft>
                        <a:buNone/>
                      </a:pPr>
                      <a:r>
                        <a:rPr lang="en-US" sz="1600"/>
                        <a:t>Verified</a:t>
                      </a:r>
                      <a:endParaRPr sz="1600"/>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descr="A picture containing outdoor&#10;&#10;Description automatically generated" id="481" name="Google Shape;481;p4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82" name="Google Shape;482;p45"/>
          <p:cNvSpPr/>
          <p:nvPr/>
        </p:nvSpPr>
        <p:spPr>
          <a:xfrm flipH="1" rot="10800000">
            <a:off x="-2" y="0"/>
            <a:ext cx="12192000" cy="6858000"/>
          </a:xfrm>
          <a:prstGeom prst="rect">
            <a:avLst/>
          </a:prstGeom>
          <a:gradFill>
            <a:gsLst>
              <a:gs pos="0">
                <a:srgbClr val="1B4284">
                  <a:alpha val="9803"/>
                </a:srgbClr>
              </a:gs>
              <a:gs pos="50000">
                <a:srgbClr val="1B4284">
                  <a:alpha val="9803"/>
                </a:srgbClr>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83" name="Google Shape;483;p45"/>
          <p:cNvSpPr txBox="1"/>
          <p:nvPr/>
        </p:nvSpPr>
        <p:spPr>
          <a:xfrm>
            <a:off x="2206906" y="1491040"/>
            <a:ext cx="77781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chemeClr val="lt1"/>
                </a:solidFill>
              </a:rPr>
              <a:t>Conclusion</a:t>
            </a:r>
            <a:endParaRPr b="0" i="0" sz="1400" u="none" cap="none" strike="noStrike">
              <a:solidFill>
                <a:srgbClr val="000000"/>
              </a:solidFill>
              <a:latin typeface="Arial"/>
              <a:ea typeface="Arial"/>
              <a:cs typeface="Arial"/>
              <a:sym typeface="Arial"/>
            </a:endParaRPr>
          </a:p>
        </p:txBody>
      </p:sp>
      <p:sp>
        <p:nvSpPr>
          <p:cNvPr id="484" name="Google Shape;484;p45"/>
          <p:cNvSpPr txBox="1"/>
          <p:nvPr/>
        </p:nvSpPr>
        <p:spPr>
          <a:xfrm>
            <a:off x="4769400" y="3232225"/>
            <a:ext cx="2653200" cy="1600800"/>
          </a:xfrm>
          <a:prstGeom prst="rect">
            <a:avLst/>
          </a:prstGeom>
          <a:noFill/>
          <a:ln>
            <a:noFill/>
          </a:ln>
        </p:spPr>
        <p:txBody>
          <a:bodyPr anchorCtr="0" anchor="t" bIns="45700" lIns="91425" spcFirstLastPara="1" rIns="91425" wrap="square" tIns="45700">
            <a:spAutoFit/>
          </a:bodyPr>
          <a:lstStyle/>
          <a:p>
            <a:pPr indent="-406400" lvl="0" marL="457200" marR="0" rtl="0" algn="l">
              <a:lnSpc>
                <a:spcPct val="100000"/>
              </a:lnSpc>
              <a:spcBef>
                <a:spcPts val="0"/>
              </a:spcBef>
              <a:spcAft>
                <a:spcPts val="0"/>
              </a:spcAft>
              <a:buClr>
                <a:schemeClr val="lt1"/>
              </a:buClr>
              <a:buSzPts val="2800"/>
              <a:buFont typeface="Arial"/>
              <a:buChar char="●"/>
            </a:pPr>
            <a:r>
              <a:rPr lang="en-US" sz="2800">
                <a:solidFill>
                  <a:schemeClr val="lt1"/>
                </a:solidFill>
              </a:rPr>
              <a:t>Result</a:t>
            </a:r>
            <a:endParaRPr sz="2800">
              <a:solidFill>
                <a:schemeClr val="lt1"/>
              </a:solidFill>
            </a:endParaRPr>
          </a:p>
          <a:p>
            <a:pPr indent="-406400" lvl="0" marL="457200" marR="0" rtl="0" algn="l">
              <a:lnSpc>
                <a:spcPct val="100000"/>
              </a:lnSpc>
              <a:spcBef>
                <a:spcPts val="0"/>
              </a:spcBef>
              <a:spcAft>
                <a:spcPts val="0"/>
              </a:spcAft>
              <a:buClr>
                <a:schemeClr val="lt1"/>
              </a:buClr>
              <a:buSzPts val="2800"/>
              <a:buChar char="●"/>
            </a:pPr>
            <a:r>
              <a:rPr lang="en-US" sz="2800">
                <a:solidFill>
                  <a:schemeClr val="lt1"/>
                </a:solidFill>
              </a:rPr>
              <a:t>Challenge</a:t>
            </a:r>
            <a:endParaRPr sz="2800">
              <a:solidFill>
                <a:schemeClr val="lt1"/>
              </a:solidFill>
            </a:endParaRPr>
          </a:p>
          <a:p>
            <a:pPr indent="-406400" lvl="0" marL="457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Future</a:t>
            </a:r>
            <a:r>
              <a:rPr lang="en-US" sz="2800">
                <a:solidFill>
                  <a:schemeClr val="lt1"/>
                </a:solidFill>
              </a:rPr>
              <a:t> Work</a:t>
            </a:r>
            <a:endParaRPr/>
          </a:p>
          <a:p>
            <a:pPr indent="0" lvl="0" marL="457200" marR="0" rtl="0" algn="l">
              <a:lnSpc>
                <a:spcPct val="100000"/>
              </a:lnSpc>
              <a:spcBef>
                <a:spcPts val="0"/>
              </a:spcBef>
              <a:spcAft>
                <a:spcPts val="0"/>
              </a:spcAft>
              <a:buNone/>
            </a:pPr>
            <a:r>
              <a:t/>
            </a:r>
            <a:endParaRPr/>
          </a:p>
        </p:txBody>
      </p:sp>
      <p:pic>
        <p:nvPicPr>
          <p:cNvPr descr="A close up of a logo&#10;&#10;Description automatically generated" id="485" name="Google Shape;485;p45"/>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486" name="Google Shape;486;p45"/>
          <p:cNvSpPr/>
          <p:nvPr/>
        </p:nvSpPr>
        <p:spPr>
          <a:xfrm>
            <a:off x="5520230" y="2759325"/>
            <a:ext cx="11514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7" name="Google Shape;487;p4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DEPARTMENT / UNIT NAME</a:t>
            </a:r>
            <a:endParaRPr/>
          </a:p>
        </p:txBody>
      </p:sp>
      <p:sp>
        <p:nvSpPr>
          <p:cNvPr id="488" name="Google Shape;488;p4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6"/>
          <p:cNvSpPr txBox="1"/>
          <p:nvPr>
            <p:ph idx="1" type="body"/>
          </p:nvPr>
        </p:nvSpPr>
        <p:spPr>
          <a:xfrm>
            <a:off x="453000" y="1334275"/>
            <a:ext cx="117369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Result</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Challenge</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t/>
            </a:r>
            <a:endParaRPr sz="2400">
              <a:latin typeface="Arial"/>
              <a:ea typeface="Arial"/>
              <a:cs typeface="Arial"/>
              <a:sym typeface="Arial"/>
            </a:endParaRPr>
          </a:p>
        </p:txBody>
      </p:sp>
      <p:sp>
        <p:nvSpPr>
          <p:cNvPr id="494" name="Google Shape;494;p46"/>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95" name="Google Shape;495;p4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496" name="Google Shape;496;p4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97" name="Google Shape;497;p46"/>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98" name="Google Shape;498;p4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99" name="Google Shape;499;p4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Conclusion</a:t>
            </a:r>
            <a:endParaRPr b="0" i="0" sz="2400" u="none" cap="none" strike="noStrike">
              <a:solidFill>
                <a:schemeClr val="lt1"/>
              </a:solidFill>
              <a:latin typeface="Arial"/>
              <a:ea typeface="Arial"/>
              <a:cs typeface="Arial"/>
              <a:sym typeface="Arial"/>
            </a:endParaRPr>
          </a:p>
        </p:txBody>
      </p:sp>
      <p:sp>
        <p:nvSpPr>
          <p:cNvPr id="500" name="Google Shape;500;p46"/>
          <p:cNvSpPr txBox="1"/>
          <p:nvPr/>
        </p:nvSpPr>
        <p:spPr>
          <a:xfrm>
            <a:off x="450050" y="1896675"/>
            <a:ext cx="10554900" cy="1662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sz="2400">
                <a:latin typeface="Calibri"/>
                <a:ea typeface="Calibri"/>
                <a:cs typeface="Calibri"/>
                <a:sym typeface="Calibri"/>
              </a:rPr>
              <a:t>All subsystems and high level requirements are accomplished</a:t>
            </a:r>
            <a:endParaRPr sz="24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501" name="Google Shape;501;p46"/>
          <p:cNvSpPr txBox="1"/>
          <p:nvPr/>
        </p:nvSpPr>
        <p:spPr>
          <a:xfrm>
            <a:off x="450050" y="3752875"/>
            <a:ext cx="9890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sz="2400">
                <a:latin typeface="Calibri"/>
                <a:ea typeface="Calibri"/>
                <a:cs typeface="Calibri"/>
                <a:sym typeface="Calibri"/>
              </a:rPr>
              <a:t>When designing PCB, pin assignment should be handled carefully</a:t>
            </a:r>
            <a:r>
              <a:rPr lang="en-US" sz="1800">
                <a:latin typeface="Calibri"/>
                <a:ea typeface="Calibri"/>
                <a:cs typeface="Calibri"/>
                <a:sym typeface="Calibri"/>
              </a:rPr>
              <a:t>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07" name="Google Shape;507;p4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508" name="Google Shape;508;p4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09" name="Google Shape;509;p47"/>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510" name="Google Shape;510;p47"/>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11" name="Google Shape;511;p4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Conclusion</a:t>
            </a:r>
            <a:endParaRPr b="0" i="0" sz="2400" u="none" cap="none" strike="noStrike">
              <a:solidFill>
                <a:schemeClr val="lt1"/>
              </a:solidFill>
              <a:latin typeface="Arial"/>
              <a:ea typeface="Arial"/>
              <a:cs typeface="Arial"/>
              <a:sym typeface="Arial"/>
            </a:endParaRPr>
          </a:p>
        </p:txBody>
      </p:sp>
      <p:pic>
        <p:nvPicPr>
          <p:cNvPr id="512" name="Google Shape;512;p47"/>
          <p:cNvPicPr preferRelativeResize="0"/>
          <p:nvPr/>
        </p:nvPicPr>
        <p:blipFill>
          <a:blip r:embed="rId4">
            <a:alphaModFix/>
          </a:blip>
          <a:stretch>
            <a:fillRect/>
          </a:stretch>
        </p:blipFill>
        <p:spPr>
          <a:xfrm>
            <a:off x="0" y="873775"/>
            <a:ext cx="7420660" cy="5563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8"/>
          <p:cNvSpPr txBox="1"/>
          <p:nvPr>
            <p:ph idx="1" type="body"/>
          </p:nvPr>
        </p:nvSpPr>
        <p:spPr>
          <a:xfrm>
            <a:off x="376800" y="1334275"/>
            <a:ext cx="117369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Future Work</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381000" lvl="0" marL="457200" rtl="0" algn="l">
              <a:lnSpc>
                <a:spcPct val="100000"/>
              </a:lnSpc>
              <a:spcBef>
                <a:spcPts val="0"/>
              </a:spcBef>
              <a:spcAft>
                <a:spcPts val="0"/>
              </a:spcAft>
              <a:buSzPts val="2400"/>
              <a:buChar char="•"/>
            </a:pPr>
            <a:r>
              <a:rPr lang="en-US" sz="2400">
                <a:latin typeface="Arial"/>
                <a:ea typeface="Arial"/>
                <a:cs typeface="Arial"/>
                <a:sym typeface="Arial"/>
              </a:rPr>
              <a:t>Make the device compatible with the real EV charger and EVs.</a:t>
            </a:r>
            <a:endParaRPr sz="2400">
              <a:latin typeface="Arial"/>
              <a:ea typeface="Arial"/>
              <a:cs typeface="Arial"/>
              <a:sym typeface="Arial"/>
            </a:endParaRPr>
          </a:p>
          <a:p>
            <a:pPr indent="0" lvl="0" marL="0" rtl="0" algn="l">
              <a:lnSpc>
                <a:spcPct val="100000"/>
              </a:lnSpc>
              <a:spcBef>
                <a:spcPts val="0"/>
              </a:spcBef>
              <a:spcAft>
                <a:spcPts val="0"/>
              </a:spcAft>
              <a:buNone/>
            </a:pPr>
            <a:r>
              <a:t/>
            </a:r>
            <a:endParaRPr sz="2400">
              <a:latin typeface="Arial"/>
              <a:ea typeface="Arial"/>
              <a:cs typeface="Arial"/>
              <a:sym typeface="Arial"/>
            </a:endParaRPr>
          </a:p>
          <a:p>
            <a:pPr indent="-381000" lvl="0" marL="457200" rtl="0" algn="l">
              <a:lnSpc>
                <a:spcPct val="100000"/>
              </a:lnSpc>
              <a:spcBef>
                <a:spcPts val="0"/>
              </a:spcBef>
              <a:spcAft>
                <a:spcPts val="0"/>
              </a:spcAft>
              <a:buSzPts val="2400"/>
              <a:buChar char="•"/>
            </a:pPr>
            <a:r>
              <a:rPr lang="en-US" sz="2400">
                <a:latin typeface="Arial"/>
                <a:ea typeface="Arial"/>
                <a:cs typeface="Arial"/>
                <a:sym typeface="Arial"/>
              </a:rPr>
              <a:t>If one output plug is disconnected, the device should automatically allocate all of the input power to the other connected plug.</a:t>
            </a:r>
            <a:endParaRPr sz="2400">
              <a:latin typeface="Arial"/>
              <a:ea typeface="Arial"/>
              <a:cs typeface="Arial"/>
              <a:sym typeface="Arial"/>
            </a:endParaRPr>
          </a:p>
        </p:txBody>
      </p:sp>
      <p:sp>
        <p:nvSpPr>
          <p:cNvPr id="518" name="Google Shape;518;p4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19" name="Google Shape;519;p4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520" name="Google Shape;520;p4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21" name="Google Shape;521;p4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522" name="Google Shape;522;p4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23" name="Google Shape;523;p4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Conclusion</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9"/>
          <p:cNvSpPr/>
          <p:nvPr/>
        </p:nvSpPr>
        <p:spPr>
          <a:xfrm flipH="1" rot="10800000">
            <a:off x="0" y="8162"/>
            <a:ext cx="12192000" cy="6858000"/>
          </a:xfrm>
          <a:prstGeom prst="rect">
            <a:avLst/>
          </a:prstGeom>
          <a:gradFill>
            <a:gsLst>
              <a:gs pos="0">
                <a:srgbClr val="1B4284"/>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529" name="Google Shape;529;p49"/>
          <p:cNvPicPr preferRelativeResize="0"/>
          <p:nvPr/>
        </p:nvPicPr>
        <p:blipFill rotWithShape="1">
          <a:blip r:embed="rId3">
            <a:alphaModFix amt="25000"/>
          </a:blip>
          <a:srcRect b="0" l="0" r="0" t="0"/>
          <a:stretch/>
        </p:blipFill>
        <p:spPr>
          <a:xfrm>
            <a:off x="0" y="8162"/>
            <a:ext cx="12192000" cy="6858000"/>
          </a:xfrm>
          <a:prstGeom prst="rect">
            <a:avLst/>
          </a:prstGeom>
          <a:noFill/>
          <a:ln>
            <a:noFill/>
          </a:ln>
        </p:spPr>
      </p:pic>
      <p:pic>
        <p:nvPicPr>
          <p:cNvPr descr="A close up of a logo&#10;&#10;Description automatically generated" id="530" name="Google Shape;530;p49"/>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531" name="Google Shape;531;p4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532" name="Google Shape;532;p4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33" name="Google Shape;533;p49"/>
          <p:cNvSpPr txBox="1"/>
          <p:nvPr/>
        </p:nvSpPr>
        <p:spPr>
          <a:xfrm>
            <a:off x="1295400" y="2948490"/>
            <a:ext cx="9601200" cy="1493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b="1" lang="en-US" sz="5500">
                <a:solidFill>
                  <a:schemeClr val="lt1"/>
                </a:solidFill>
              </a:rPr>
              <a:t>Thank You For Watching</a:t>
            </a:r>
            <a:endParaRPr b="1" i="0" sz="5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ph idx="1" type="body"/>
          </p:nvPr>
        </p:nvSpPr>
        <p:spPr>
          <a:xfrm>
            <a:off x="376800" y="1334275"/>
            <a:ext cx="70188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Solution</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rPr lang="en-US" sz="2400">
                <a:latin typeface="Arial"/>
                <a:ea typeface="Arial"/>
                <a:cs typeface="Arial"/>
                <a:sym typeface="Arial"/>
              </a:rPr>
              <a:t>Dual plug EV charging power distribution device</a:t>
            </a:r>
            <a:endParaRPr sz="2400">
              <a:latin typeface="Arial"/>
              <a:ea typeface="Arial"/>
              <a:cs typeface="Arial"/>
              <a:sym typeface="Arial"/>
            </a:endParaRPr>
          </a:p>
          <a:p>
            <a:pPr indent="0" lvl="0" marL="0" rtl="0" algn="l">
              <a:lnSpc>
                <a:spcPct val="100000"/>
              </a:lnSpc>
              <a:spcBef>
                <a:spcPts val="0"/>
              </a:spcBef>
              <a:spcAft>
                <a:spcPts val="0"/>
              </a:spcAft>
              <a:buSzPts val="3000"/>
              <a:buNone/>
            </a:pPr>
            <a:r>
              <a:t/>
            </a:r>
            <a:endParaRPr sz="2400">
              <a:latin typeface="Arial"/>
              <a:ea typeface="Arial"/>
              <a:cs typeface="Arial"/>
              <a:sym typeface="Arial"/>
            </a:endParaRPr>
          </a:p>
          <a:p>
            <a:pPr indent="-355600" lvl="0" marL="457200" rtl="0" algn="l">
              <a:lnSpc>
                <a:spcPct val="100000"/>
              </a:lnSpc>
              <a:spcBef>
                <a:spcPts val="0"/>
              </a:spcBef>
              <a:spcAft>
                <a:spcPts val="0"/>
              </a:spcAft>
              <a:buSzPts val="2000"/>
              <a:buFont typeface="Arial"/>
              <a:buChar char="•"/>
            </a:pPr>
            <a:r>
              <a:rPr lang="en-US" sz="2000">
                <a:latin typeface="Arial"/>
                <a:ea typeface="Arial"/>
                <a:cs typeface="Arial"/>
                <a:sym typeface="Arial"/>
              </a:rPr>
              <a:t>Split one plug of EV charger into two output plugs</a:t>
            </a:r>
            <a:endParaRPr sz="2000">
              <a:latin typeface="Arial"/>
              <a:ea typeface="Arial"/>
              <a:cs typeface="Arial"/>
              <a:sym typeface="Arial"/>
            </a:endParaRPr>
          </a:p>
          <a:p>
            <a:pPr indent="0" lvl="0" marL="457200" rtl="0" algn="l">
              <a:lnSpc>
                <a:spcPct val="100000"/>
              </a:lnSpc>
              <a:spcBef>
                <a:spcPts val="0"/>
              </a:spcBef>
              <a:spcAft>
                <a:spcPts val="0"/>
              </a:spcAft>
              <a:buNone/>
            </a:pPr>
            <a:r>
              <a:t/>
            </a:r>
            <a:endParaRPr sz="2000">
              <a:latin typeface="Arial"/>
              <a:ea typeface="Arial"/>
              <a:cs typeface="Arial"/>
              <a:sym typeface="Arial"/>
            </a:endParaRPr>
          </a:p>
          <a:p>
            <a:pPr indent="-355600" lvl="0" marL="457200" rtl="0" algn="l">
              <a:lnSpc>
                <a:spcPct val="100000"/>
              </a:lnSpc>
              <a:spcBef>
                <a:spcPts val="0"/>
              </a:spcBef>
              <a:spcAft>
                <a:spcPts val="0"/>
              </a:spcAft>
              <a:buSzPts val="2000"/>
              <a:buFont typeface="Arial"/>
              <a:buChar char="•"/>
            </a:pPr>
            <a:r>
              <a:rPr lang="en-US" sz="2000">
                <a:latin typeface="Arial"/>
                <a:ea typeface="Arial"/>
                <a:cs typeface="Arial"/>
                <a:sym typeface="Arial"/>
              </a:rPr>
              <a:t>Two operation modes</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AutoNum type="arabicPeriod"/>
            </a:pPr>
            <a:r>
              <a:rPr lang="en-US" sz="2000">
                <a:latin typeface="Arial"/>
                <a:ea typeface="Arial"/>
                <a:cs typeface="Arial"/>
                <a:sym typeface="Arial"/>
              </a:rPr>
              <a:t>Even mode	(evenly allocate power to the two output plugs)</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AutoNum type="arabicPeriod"/>
            </a:pPr>
            <a:r>
              <a:rPr lang="en-US" sz="2000">
                <a:latin typeface="Arial"/>
                <a:ea typeface="Arial"/>
                <a:cs typeface="Arial"/>
                <a:sym typeface="Arial"/>
              </a:rPr>
              <a:t>Priority mode (allocate power to the two output plugs with current level set by user)</a:t>
            </a:r>
            <a:endParaRPr sz="2000">
              <a:latin typeface="Arial"/>
              <a:ea typeface="Arial"/>
              <a:cs typeface="Arial"/>
              <a:sym typeface="Arial"/>
            </a:endParaRPr>
          </a:p>
          <a:p>
            <a:pPr indent="0" lvl="0" marL="0" rtl="0" algn="l">
              <a:lnSpc>
                <a:spcPct val="100000"/>
              </a:lnSpc>
              <a:spcBef>
                <a:spcPts val="0"/>
              </a:spcBef>
              <a:spcAft>
                <a:spcPts val="0"/>
              </a:spcAft>
              <a:buNone/>
            </a:pPr>
            <a:r>
              <a:t/>
            </a:r>
            <a:endParaRPr sz="2000">
              <a:latin typeface="Arial"/>
              <a:ea typeface="Arial"/>
              <a:cs typeface="Arial"/>
              <a:sym typeface="Arial"/>
            </a:endParaRPr>
          </a:p>
          <a:p>
            <a:pPr indent="-355600" lvl="0" marL="457200" rtl="0" algn="l">
              <a:lnSpc>
                <a:spcPct val="100000"/>
              </a:lnSpc>
              <a:spcBef>
                <a:spcPts val="0"/>
              </a:spcBef>
              <a:spcAft>
                <a:spcPts val="0"/>
              </a:spcAft>
              <a:buSzPts val="2000"/>
              <a:buFont typeface="Arial"/>
              <a:buChar char="•"/>
            </a:pPr>
            <a:r>
              <a:rPr lang="en-US" sz="2000">
                <a:latin typeface="Arial"/>
                <a:ea typeface="Arial"/>
                <a:cs typeface="Arial"/>
                <a:sym typeface="Arial"/>
              </a:rPr>
              <a:t>Accomodations for lab environment</a:t>
            </a:r>
            <a:endParaRPr sz="20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p:txBody>
      </p:sp>
      <p:sp>
        <p:nvSpPr>
          <p:cNvPr id="115" name="Google Shape;115;p15"/>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16" name="Google Shape;116;p15"/>
          <p:cNvSpPr txBox="1"/>
          <p:nvPr/>
        </p:nvSpPr>
        <p:spPr>
          <a:xfrm>
            <a:off x="376808" y="6524381"/>
            <a:ext cx="6426326"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117" name="Google Shape;117;p15"/>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18" name="Google Shape;118;p15"/>
          <p:cNvSpPr/>
          <p:nvPr/>
        </p:nvSpPr>
        <p:spPr>
          <a:xfrm flipH="1" rot="10800000">
            <a:off x="0" y="-7695"/>
            <a:ext cx="12192000" cy="868218"/>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19" name="Google Shape;119;p1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20" name="Google Shape;120;p15"/>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Introduction</a:t>
            </a:r>
            <a:endParaRPr b="0" i="0" sz="2400" u="none" cap="none" strike="noStrike">
              <a:solidFill>
                <a:schemeClr val="lt1"/>
              </a:solidFill>
              <a:latin typeface="Arial"/>
              <a:ea typeface="Arial"/>
              <a:cs typeface="Arial"/>
              <a:sym typeface="Arial"/>
            </a:endParaRPr>
          </a:p>
        </p:txBody>
      </p:sp>
      <p:pic>
        <p:nvPicPr>
          <p:cNvPr id="121" name="Google Shape;121;p15"/>
          <p:cNvPicPr preferRelativeResize="0"/>
          <p:nvPr/>
        </p:nvPicPr>
        <p:blipFill>
          <a:blip r:embed="rId4">
            <a:alphaModFix/>
          </a:blip>
          <a:stretch>
            <a:fillRect/>
          </a:stretch>
        </p:blipFill>
        <p:spPr>
          <a:xfrm>
            <a:off x="7614450" y="1243448"/>
            <a:ext cx="4240750" cy="2128827"/>
          </a:xfrm>
          <a:prstGeom prst="rect">
            <a:avLst/>
          </a:prstGeom>
          <a:noFill/>
          <a:ln>
            <a:noFill/>
          </a:ln>
        </p:spPr>
      </p:pic>
      <p:sp>
        <p:nvSpPr>
          <p:cNvPr id="122" name="Google Shape;122;p15"/>
          <p:cNvSpPr txBox="1"/>
          <p:nvPr/>
        </p:nvSpPr>
        <p:spPr>
          <a:xfrm>
            <a:off x="8410930" y="3193122"/>
            <a:ext cx="228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US" sz="1600">
                <a:solidFill>
                  <a:schemeClr val="dk1"/>
                </a:solidFill>
              </a:rPr>
              <a:t>Original idea</a:t>
            </a:r>
            <a:endParaRPr b="0" i="0" sz="1200" u="none" cap="none" strike="noStrike">
              <a:solidFill>
                <a:schemeClr val="dk1"/>
              </a:solidFill>
              <a:latin typeface="Arial"/>
              <a:ea typeface="Arial"/>
              <a:cs typeface="Arial"/>
              <a:sym typeface="Arial"/>
            </a:endParaRPr>
          </a:p>
        </p:txBody>
      </p:sp>
      <p:pic>
        <p:nvPicPr>
          <p:cNvPr id="123" name="Google Shape;123;p15"/>
          <p:cNvPicPr preferRelativeResize="0"/>
          <p:nvPr/>
        </p:nvPicPr>
        <p:blipFill>
          <a:blip r:embed="rId5">
            <a:alphaModFix/>
          </a:blip>
          <a:stretch>
            <a:fillRect/>
          </a:stretch>
        </p:blipFill>
        <p:spPr>
          <a:xfrm>
            <a:off x="7614450" y="3531824"/>
            <a:ext cx="4240750" cy="2483627"/>
          </a:xfrm>
          <a:prstGeom prst="rect">
            <a:avLst/>
          </a:prstGeom>
          <a:noFill/>
          <a:ln>
            <a:noFill/>
          </a:ln>
        </p:spPr>
      </p:pic>
      <p:sp>
        <p:nvSpPr>
          <p:cNvPr id="124" name="Google Shape;124;p15"/>
          <p:cNvSpPr txBox="1"/>
          <p:nvPr/>
        </p:nvSpPr>
        <p:spPr>
          <a:xfrm>
            <a:off x="7578875" y="5864425"/>
            <a:ext cx="39447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US" sz="1500">
                <a:solidFill>
                  <a:schemeClr val="dk1"/>
                </a:solidFill>
              </a:rPr>
              <a:t>Accomodation for lab environment</a:t>
            </a:r>
            <a:endParaRPr sz="1100" u="none" cap="none" strike="noStrike">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6"/>
          <p:cNvSpPr txBox="1"/>
          <p:nvPr>
            <p:ph idx="1" type="body"/>
          </p:nvPr>
        </p:nvSpPr>
        <p:spPr>
          <a:xfrm>
            <a:off x="376800" y="1334275"/>
            <a:ext cx="117369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High-level Objectives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381000" lvl="0" marL="457200" rtl="0" algn="l">
              <a:lnSpc>
                <a:spcPct val="100000"/>
              </a:lnSpc>
              <a:spcBef>
                <a:spcPts val="0"/>
              </a:spcBef>
              <a:spcAft>
                <a:spcPts val="0"/>
              </a:spcAft>
              <a:buSzPts val="2400"/>
              <a:buChar char="•"/>
            </a:pPr>
            <a:r>
              <a:rPr lang="en-US" sz="2400">
                <a:latin typeface="Arial"/>
                <a:ea typeface="Arial"/>
                <a:cs typeface="Arial"/>
                <a:sym typeface="Arial"/>
              </a:rPr>
              <a:t>Both operation modes work as designed</a:t>
            </a:r>
            <a:endParaRPr sz="2400">
              <a:latin typeface="Arial"/>
              <a:ea typeface="Arial"/>
              <a:cs typeface="Arial"/>
              <a:sym typeface="Arial"/>
            </a:endParaRPr>
          </a:p>
          <a:p>
            <a:pPr indent="0" lvl="0" marL="457200" rtl="0" algn="l">
              <a:lnSpc>
                <a:spcPct val="100000"/>
              </a:lnSpc>
              <a:spcBef>
                <a:spcPts val="0"/>
              </a:spcBef>
              <a:spcAft>
                <a:spcPts val="0"/>
              </a:spcAft>
              <a:buNone/>
            </a:pPr>
            <a:r>
              <a:t/>
            </a:r>
            <a:endParaRPr sz="2400">
              <a:latin typeface="Arial"/>
              <a:ea typeface="Arial"/>
              <a:cs typeface="Arial"/>
              <a:sym typeface="Arial"/>
            </a:endParaRPr>
          </a:p>
          <a:p>
            <a:pPr indent="-381000" lvl="0" marL="457200" rtl="0" algn="l">
              <a:lnSpc>
                <a:spcPct val="100000"/>
              </a:lnSpc>
              <a:spcBef>
                <a:spcPts val="0"/>
              </a:spcBef>
              <a:spcAft>
                <a:spcPts val="0"/>
              </a:spcAft>
              <a:buSzPts val="2400"/>
              <a:buChar char="•"/>
            </a:pPr>
            <a:r>
              <a:rPr lang="en-US" sz="2400">
                <a:latin typeface="Arial"/>
                <a:ea typeface="Arial"/>
                <a:cs typeface="Arial"/>
                <a:sym typeface="Arial"/>
              </a:rPr>
              <a:t>The user is able to interact with the device through the user-interface subsystem</a:t>
            </a:r>
            <a:endParaRPr sz="2400">
              <a:latin typeface="Arial"/>
              <a:ea typeface="Arial"/>
              <a:cs typeface="Arial"/>
              <a:sym typeface="Arial"/>
            </a:endParaRPr>
          </a:p>
          <a:p>
            <a:pPr indent="0" lvl="0" marL="457200" rtl="0" algn="l">
              <a:lnSpc>
                <a:spcPct val="100000"/>
              </a:lnSpc>
              <a:spcBef>
                <a:spcPts val="0"/>
              </a:spcBef>
              <a:spcAft>
                <a:spcPts val="0"/>
              </a:spcAft>
              <a:buNone/>
            </a:pPr>
            <a:r>
              <a:t/>
            </a:r>
            <a:endParaRPr sz="2400">
              <a:latin typeface="Arial"/>
              <a:ea typeface="Arial"/>
              <a:cs typeface="Arial"/>
              <a:sym typeface="Arial"/>
            </a:endParaRPr>
          </a:p>
          <a:p>
            <a:pPr indent="-381000" lvl="0" marL="457200" rtl="0" algn="l">
              <a:lnSpc>
                <a:spcPct val="100000"/>
              </a:lnSpc>
              <a:spcBef>
                <a:spcPts val="0"/>
              </a:spcBef>
              <a:spcAft>
                <a:spcPts val="0"/>
              </a:spcAft>
              <a:buSzPts val="2400"/>
              <a:buChar char="•"/>
            </a:pPr>
            <a:r>
              <a:rPr lang="en-US" sz="2400">
                <a:latin typeface="Arial"/>
                <a:ea typeface="Arial"/>
                <a:cs typeface="Arial"/>
                <a:sym typeface="Arial"/>
              </a:rPr>
              <a:t>The device is able to measure current values in its output plugs and display the measurement</a:t>
            </a:r>
            <a:endParaRPr sz="2400">
              <a:latin typeface="Arial"/>
              <a:ea typeface="Arial"/>
              <a:cs typeface="Arial"/>
              <a:sym typeface="Arial"/>
            </a:endParaRPr>
          </a:p>
        </p:txBody>
      </p:sp>
      <p:sp>
        <p:nvSpPr>
          <p:cNvPr id="130" name="Google Shape;130;p16"/>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31" name="Google Shape;131;p1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132" name="Google Shape;132;p1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33" name="Google Shape;133;p16"/>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34" name="Google Shape;134;p1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35" name="Google Shape;135;p1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Introduction</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A large building with a fountain in front of it&#10;&#10;Description automatically generated with low confidence" id="140" name="Google Shape;140;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1" name="Google Shape;141;p17"/>
          <p:cNvSpPr/>
          <p:nvPr/>
        </p:nvSpPr>
        <p:spPr>
          <a:xfrm flipH="1" rot="10800000">
            <a:off x="0" y="0"/>
            <a:ext cx="12192000" cy="6858000"/>
          </a:xfrm>
          <a:prstGeom prst="rect">
            <a:avLst/>
          </a:prstGeom>
          <a:gradFill>
            <a:gsLst>
              <a:gs pos="0">
                <a:srgbClr val="1B4284">
                  <a:alpha val="9803"/>
                </a:srgbClr>
              </a:gs>
              <a:gs pos="50000">
                <a:srgbClr val="1B4284">
                  <a:alpha val="9803"/>
                </a:srgbClr>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42" name="Google Shape;142;p17"/>
          <p:cNvSpPr txBox="1"/>
          <p:nvPr/>
        </p:nvSpPr>
        <p:spPr>
          <a:xfrm>
            <a:off x="2206906" y="1491040"/>
            <a:ext cx="77781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chemeClr val="lt1"/>
                </a:solidFill>
              </a:rPr>
              <a:t>Project Design</a:t>
            </a:r>
            <a:endParaRPr b="0" i="0" sz="1400" u="none" cap="none" strike="noStrike">
              <a:solidFill>
                <a:srgbClr val="000000"/>
              </a:solidFill>
              <a:latin typeface="Arial"/>
              <a:ea typeface="Arial"/>
              <a:cs typeface="Arial"/>
              <a:sym typeface="Arial"/>
            </a:endParaRPr>
          </a:p>
        </p:txBody>
      </p:sp>
      <p:sp>
        <p:nvSpPr>
          <p:cNvPr id="143" name="Google Shape;143;p17"/>
          <p:cNvSpPr txBox="1"/>
          <p:nvPr/>
        </p:nvSpPr>
        <p:spPr>
          <a:xfrm>
            <a:off x="4561200" y="3280275"/>
            <a:ext cx="3069600" cy="954300"/>
          </a:xfrm>
          <a:prstGeom prst="rect">
            <a:avLst/>
          </a:prstGeom>
          <a:noFill/>
          <a:ln>
            <a:noFill/>
          </a:ln>
        </p:spPr>
        <p:txBody>
          <a:bodyPr anchorCtr="0" anchor="t" bIns="45700" lIns="91425" spcFirstLastPara="1" rIns="91425" wrap="square" tIns="45700">
            <a:spAutoFit/>
          </a:bodyPr>
          <a:lstStyle/>
          <a:p>
            <a:pPr indent="-406400" lvl="0" marL="457200" marR="0" rtl="0" algn="just">
              <a:lnSpc>
                <a:spcPct val="100000"/>
              </a:lnSpc>
              <a:spcBef>
                <a:spcPts val="0"/>
              </a:spcBef>
              <a:spcAft>
                <a:spcPts val="0"/>
              </a:spcAft>
              <a:buClr>
                <a:schemeClr val="lt1"/>
              </a:buClr>
              <a:buSzPts val="2800"/>
              <a:buChar char="●"/>
            </a:pPr>
            <a:r>
              <a:rPr lang="en-US" sz="2800">
                <a:solidFill>
                  <a:schemeClr val="lt1"/>
                </a:solidFill>
              </a:rPr>
              <a:t>Block Diagram</a:t>
            </a:r>
            <a:endParaRPr sz="2800">
              <a:solidFill>
                <a:schemeClr val="lt1"/>
              </a:solidFill>
            </a:endParaRPr>
          </a:p>
          <a:p>
            <a:pPr indent="-406400" lvl="0" marL="457200" marR="0" rtl="0" algn="just">
              <a:lnSpc>
                <a:spcPct val="100000"/>
              </a:lnSpc>
              <a:spcBef>
                <a:spcPts val="0"/>
              </a:spcBef>
              <a:spcAft>
                <a:spcPts val="0"/>
              </a:spcAft>
              <a:buClr>
                <a:schemeClr val="lt1"/>
              </a:buClr>
              <a:buSzPts val="2800"/>
              <a:buChar char="●"/>
            </a:pPr>
            <a:r>
              <a:rPr lang="en-US" sz="2800">
                <a:solidFill>
                  <a:schemeClr val="lt1"/>
                </a:solidFill>
              </a:rPr>
              <a:t>Subsystems</a:t>
            </a:r>
            <a:endParaRPr sz="2800">
              <a:solidFill>
                <a:schemeClr val="lt1"/>
              </a:solidFill>
            </a:endParaRPr>
          </a:p>
        </p:txBody>
      </p:sp>
      <p:pic>
        <p:nvPicPr>
          <p:cNvPr descr="A close up of a logo&#10;&#10;Description automatically generated" id="144" name="Google Shape;144;p17"/>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145" name="Google Shape;145;p17"/>
          <p:cNvSpPr/>
          <p:nvPr/>
        </p:nvSpPr>
        <p:spPr>
          <a:xfrm>
            <a:off x="5520230" y="2759325"/>
            <a:ext cx="11514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1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147" name="Google Shape;147;p1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8"/>
          <p:cNvPicPr preferRelativeResize="0"/>
          <p:nvPr/>
        </p:nvPicPr>
        <p:blipFill>
          <a:blip r:embed="rId3">
            <a:alphaModFix/>
          </a:blip>
          <a:stretch>
            <a:fillRect/>
          </a:stretch>
        </p:blipFill>
        <p:spPr>
          <a:xfrm>
            <a:off x="2115125" y="629425"/>
            <a:ext cx="7961751" cy="6092925"/>
          </a:xfrm>
          <a:prstGeom prst="rect">
            <a:avLst/>
          </a:prstGeom>
          <a:noFill/>
          <a:ln>
            <a:noFill/>
          </a:ln>
        </p:spPr>
      </p:pic>
      <p:sp>
        <p:nvSpPr>
          <p:cNvPr id="153" name="Google Shape;153;p18"/>
          <p:cNvSpPr txBox="1"/>
          <p:nvPr/>
        </p:nvSpPr>
        <p:spPr>
          <a:xfrm>
            <a:off x="376808" y="6524381"/>
            <a:ext cx="64263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154" name="Google Shape;154;p1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155" name="Google Shape;155;p18"/>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156" name="Google Shape;156;p1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57" name="Google Shape;157;p1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58" name="Google Shape;158;p1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Block Diagram</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p:nvPr/>
        </p:nvSpPr>
        <p:spPr>
          <a:xfrm flipH="1" rot="10800000">
            <a:off x="0" y="8162"/>
            <a:ext cx="12192000" cy="6858000"/>
          </a:xfrm>
          <a:prstGeom prst="rect">
            <a:avLst/>
          </a:prstGeom>
          <a:gradFill>
            <a:gsLst>
              <a:gs pos="0">
                <a:srgbClr val="1B4284"/>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164" name="Google Shape;164;p19"/>
          <p:cNvPicPr preferRelativeResize="0"/>
          <p:nvPr/>
        </p:nvPicPr>
        <p:blipFill rotWithShape="1">
          <a:blip r:embed="rId3">
            <a:alphaModFix amt="25000"/>
          </a:blip>
          <a:srcRect b="0" l="0" r="0" t="0"/>
          <a:stretch/>
        </p:blipFill>
        <p:spPr>
          <a:xfrm>
            <a:off x="0" y="8162"/>
            <a:ext cx="12192000" cy="6858000"/>
          </a:xfrm>
          <a:prstGeom prst="rect">
            <a:avLst/>
          </a:prstGeom>
          <a:noFill/>
          <a:ln>
            <a:noFill/>
          </a:ln>
        </p:spPr>
      </p:pic>
      <p:pic>
        <p:nvPicPr>
          <p:cNvPr descr="A close up of a logo&#10;&#10;Description automatically generated" id="165" name="Google Shape;165;p19"/>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166" name="Google Shape;166;p1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167" name="Google Shape;167;p1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68" name="Google Shape;168;p19"/>
          <p:cNvSpPr txBox="1"/>
          <p:nvPr/>
        </p:nvSpPr>
        <p:spPr>
          <a:xfrm>
            <a:off x="1295400" y="2948490"/>
            <a:ext cx="9601200" cy="1339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b="1" lang="en-US" sz="4500">
                <a:solidFill>
                  <a:schemeClr val="lt1"/>
                </a:solidFill>
              </a:rPr>
              <a:t>Power Subsystem</a:t>
            </a:r>
            <a:endParaRPr b="1" i="0" sz="4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idx="1" type="body"/>
          </p:nvPr>
        </p:nvSpPr>
        <p:spPr>
          <a:xfrm>
            <a:off x="507300" y="1140925"/>
            <a:ext cx="11177400" cy="522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12V Voltage Battery</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t/>
            </a:r>
            <a:endParaRPr sz="24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t/>
            </a:r>
            <a:endParaRPr b="1" sz="19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rPr b="1" lang="en-US" sz="2600">
                <a:solidFill>
                  <a:srgbClr val="E84B36"/>
                </a:solidFill>
                <a:latin typeface="Arial"/>
                <a:ea typeface="Arial"/>
                <a:cs typeface="Arial"/>
                <a:sym typeface="Arial"/>
              </a:rPr>
              <a:t>12V to 5V Converter</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7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rPr b="1" lang="en-US" sz="2600">
                <a:solidFill>
                  <a:srgbClr val="E84B36"/>
                </a:solidFill>
                <a:latin typeface="Arial"/>
                <a:ea typeface="Arial"/>
                <a:cs typeface="Arial"/>
                <a:sym typeface="Arial"/>
              </a:rPr>
              <a:t>Modification</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None/>
            </a:pPr>
            <a:r>
              <a:rPr lang="en-US" sz="2000">
                <a:latin typeface="Arial"/>
                <a:ea typeface="Arial"/>
                <a:cs typeface="Arial"/>
                <a:sym typeface="Arial"/>
              </a:rPr>
              <a:t>12V &amp; 5V voltage generator</a:t>
            </a:r>
            <a:endParaRPr sz="2000">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b="1" sz="2600">
              <a:solidFill>
                <a:srgbClr val="E84B36"/>
              </a:solidFill>
              <a:latin typeface="Arial"/>
              <a:ea typeface="Arial"/>
              <a:cs typeface="Arial"/>
              <a:sym typeface="Arial"/>
            </a:endParaRPr>
          </a:p>
        </p:txBody>
      </p:sp>
      <p:sp>
        <p:nvSpPr>
          <p:cNvPr id="174" name="Google Shape;174;p2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75" name="Google Shape;175;p2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ECE 445 Team 48</a:t>
            </a:r>
            <a:endParaRPr/>
          </a:p>
        </p:txBody>
      </p:sp>
      <p:sp>
        <p:nvSpPr>
          <p:cNvPr id="176" name="Google Shape;176;p2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77" name="Google Shape;177;p2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78" name="Google Shape;178;p2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79" name="Google Shape;179;p2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Power Subsystem</a:t>
            </a:r>
            <a:endParaRPr b="0" i="0" sz="2400" u="none" cap="none" strike="noStrike">
              <a:solidFill>
                <a:schemeClr val="lt1"/>
              </a:solidFill>
              <a:latin typeface="Arial"/>
              <a:ea typeface="Arial"/>
              <a:cs typeface="Arial"/>
              <a:sym typeface="Arial"/>
            </a:endParaRPr>
          </a:p>
        </p:txBody>
      </p:sp>
      <p:graphicFrame>
        <p:nvGraphicFramePr>
          <p:cNvPr id="180" name="Google Shape;180;p20"/>
          <p:cNvGraphicFramePr/>
          <p:nvPr/>
        </p:nvGraphicFramePr>
        <p:xfrm>
          <a:off x="507300" y="1718520"/>
          <a:ext cx="3000000" cy="3000000"/>
        </p:xfrm>
        <a:graphic>
          <a:graphicData uri="http://schemas.openxmlformats.org/drawingml/2006/table">
            <a:tbl>
              <a:tblPr>
                <a:noFill/>
                <a:tableStyleId>{504A2AF7-E08A-41A4-A902-16A1F0D0292D}</a:tableStyleId>
              </a:tblPr>
              <a:tblGrid>
                <a:gridCol w="3767275"/>
                <a:gridCol w="3767275"/>
                <a:gridCol w="3767275"/>
              </a:tblGrid>
              <a:tr h="381775">
                <a:tc>
                  <a:txBody>
                    <a:bodyPr/>
                    <a:lstStyle/>
                    <a:p>
                      <a:pPr indent="0" lvl="0" marL="0" rtl="0" algn="l">
                        <a:spcBef>
                          <a:spcPts val="0"/>
                        </a:spcBef>
                        <a:spcAft>
                          <a:spcPts val="0"/>
                        </a:spcAft>
                        <a:buNone/>
                      </a:pPr>
                      <a:r>
                        <a:rPr lang="en-US" sz="2000"/>
                        <a:t>Requirement</a:t>
                      </a:r>
                      <a:endParaRPr sz="2000"/>
                    </a:p>
                  </a:txBody>
                  <a:tcPr marT="91425" marB="91425" marR="91425" marL="91425"/>
                </a:tc>
                <a:tc>
                  <a:txBody>
                    <a:bodyPr/>
                    <a:lstStyle/>
                    <a:p>
                      <a:pPr indent="0" lvl="0" marL="0" rtl="0" algn="l">
                        <a:spcBef>
                          <a:spcPts val="0"/>
                        </a:spcBef>
                        <a:spcAft>
                          <a:spcPts val="0"/>
                        </a:spcAft>
                        <a:buNone/>
                      </a:pPr>
                      <a:r>
                        <a:rPr lang="en-US" sz="2000"/>
                        <a:t>Verification</a:t>
                      </a:r>
                      <a:endParaRPr sz="2000"/>
                    </a:p>
                  </a:txBody>
                  <a:tcPr marT="91425" marB="91425" marR="91425" marL="91425"/>
                </a:tc>
                <a:tc>
                  <a:txBody>
                    <a:bodyPr/>
                    <a:lstStyle/>
                    <a:p>
                      <a:pPr indent="0" lvl="0" marL="0" rtl="0" algn="l">
                        <a:spcBef>
                          <a:spcPts val="0"/>
                        </a:spcBef>
                        <a:spcAft>
                          <a:spcPts val="0"/>
                        </a:spcAft>
                        <a:buNone/>
                      </a:pPr>
                      <a:r>
                        <a:rPr lang="en-US" sz="2000"/>
                        <a:t>Result</a:t>
                      </a:r>
                      <a:endParaRPr sz="2000"/>
                    </a:p>
                  </a:txBody>
                  <a:tcPr marT="91425" marB="91425" marR="91425" marL="91425"/>
                </a:tc>
              </a:tr>
              <a:tr h="804775">
                <a:tc>
                  <a:txBody>
                    <a:bodyPr/>
                    <a:lstStyle/>
                    <a:p>
                      <a:pPr indent="0" lvl="0" marL="0" rtl="0" algn="l">
                        <a:spcBef>
                          <a:spcPts val="0"/>
                        </a:spcBef>
                        <a:spcAft>
                          <a:spcPts val="0"/>
                        </a:spcAft>
                        <a:buNone/>
                      </a:pPr>
                      <a:r>
                        <a:rPr lang="en-US" sz="1600"/>
                        <a:t>Provide steady 11.5-12V output for at least two hours.</a:t>
                      </a:r>
                      <a:endParaRPr sz="1600"/>
                    </a:p>
                  </a:txBody>
                  <a:tcPr marT="91425" marB="91425" marR="91425" marL="91425"/>
                </a:tc>
                <a:tc>
                  <a:txBody>
                    <a:bodyPr/>
                    <a:lstStyle/>
                    <a:p>
                      <a:pPr indent="0" lvl="0" marL="0" rtl="0" algn="l">
                        <a:spcBef>
                          <a:spcPts val="0"/>
                        </a:spcBef>
                        <a:spcAft>
                          <a:spcPts val="0"/>
                        </a:spcAft>
                        <a:buNone/>
                      </a:pPr>
                      <a:r>
                        <a:rPr lang="en-US" sz="1600"/>
                        <a:t>Use voltage meter to measure </a:t>
                      </a:r>
                      <a:r>
                        <a:rPr lang="en-US" sz="1600"/>
                        <a:t>battery</a:t>
                      </a:r>
                      <a:r>
                        <a:rPr lang="en-US" sz="1600"/>
                        <a:t> output voltage when the device is on.</a:t>
                      </a:r>
                      <a:endParaRPr sz="1600"/>
                    </a:p>
                  </a:txBody>
                  <a:tcPr marT="91425" marB="91425" marR="91425" marL="91425"/>
                </a:tc>
                <a:tc>
                  <a:txBody>
                    <a:bodyPr/>
                    <a:lstStyle/>
                    <a:p>
                      <a:pPr indent="0" lvl="0" marL="0" rtl="0" algn="l">
                        <a:spcBef>
                          <a:spcPts val="0"/>
                        </a:spcBef>
                        <a:spcAft>
                          <a:spcPts val="0"/>
                        </a:spcAft>
                        <a:buNone/>
                      </a:pPr>
                      <a:r>
                        <a:rPr lang="en-US" sz="1600"/>
                        <a:t>Partially verified. The battery dies after supporting the device for about an hour.</a:t>
                      </a:r>
                      <a:endParaRPr sz="1600"/>
                    </a:p>
                  </a:txBody>
                  <a:tcPr marT="91425" marB="91425" marR="91425" marL="91425"/>
                </a:tc>
              </a:tr>
            </a:tbl>
          </a:graphicData>
        </a:graphic>
      </p:graphicFrame>
      <p:graphicFrame>
        <p:nvGraphicFramePr>
          <p:cNvPr id="181" name="Google Shape;181;p20"/>
          <p:cNvGraphicFramePr/>
          <p:nvPr/>
        </p:nvGraphicFramePr>
        <p:xfrm>
          <a:off x="507288" y="3483750"/>
          <a:ext cx="3000000" cy="3000000"/>
        </p:xfrm>
        <a:graphic>
          <a:graphicData uri="http://schemas.openxmlformats.org/drawingml/2006/table">
            <a:tbl>
              <a:tblPr>
                <a:noFill/>
                <a:tableStyleId>{504A2AF7-E08A-41A4-A902-16A1F0D0292D}</a:tableStyleId>
              </a:tblPr>
              <a:tblGrid>
                <a:gridCol w="3767275"/>
                <a:gridCol w="3767275"/>
                <a:gridCol w="3767275"/>
              </a:tblGrid>
              <a:tr h="404250">
                <a:tc>
                  <a:txBody>
                    <a:bodyPr/>
                    <a:lstStyle/>
                    <a:p>
                      <a:pPr indent="0" lvl="0" marL="0" rtl="0" algn="l">
                        <a:spcBef>
                          <a:spcPts val="0"/>
                        </a:spcBef>
                        <a:spcAft>
                          <a:spcPts val="0"/>
                        </a:spcAft>
                        <a:buNone/>
                      </a:pPr>
                      <a:r>
                        <a:rPr lang="en-US" sz="2000"/>
                        <a:t>Requirement</a:t>
                      </a:r>
                      <a:endParaRPr sz="2000"/>
                    </a:p>
                  </a:txBody>
                  <a:tcPr marT="91425" marB="91425" marR="91425" marL="91425"/>
                </a:tc>
                <a:tc>
                  <a:txBody>
                    <a:bodyPr/>
                    <a:lstStyle/>
                    <a:p>
                      <a:pPr indent="0" lvl="0" marL="0" rtl="0" algn="l">
                        <a:spcBef>
                          <a:spcPts val="0"/>
                        </a:spcBef>
                        <a:spcAft>
                          <a:spcPts val="0"/>
                        </a:spcAft>
                        <a:buNone/>
                      </a:pPr>
                      <a:r>
                        <a:rPr lang="en-US" sz="2000"/>
                        <a:t>Verification</a:t>
                      </a:r>
                      <a:endParaRPr sz="2000"/>
                    </a:p>
                  </a:txBody>
                  <a:tcPr marT="91425" marB="91425" marR="91425" marL="91425"/>
                </a:tc>
                <a:tc>
                  <a:txBody>
                    <a:bodyPr/>
                    <a:lstStyle/>
                    <a:p>
                      <a:pPr indent="0" lvl="0" marL="0" rtl="0" algn="l">
                        <a:spcBef>
                          <a:spcPts val="0"/>
                        </a:spcBef>
                        <a:spcAft>
                          <a:spcPts val="0"/>
                        </a:spcAft>
                        <a:buNone/>
                      </a:pPr>
                      <a:r>
                        <a:rPr lang="en-US" sz="2000"/>
                        <a:t>Result</a:t>
                      </a:r>
                      <a:endParaRPr sz="2000"/>
                    </a:p>
                  </a:txBody>
                  <a:tcPr marT="91425" marB="91425" marR="91425" marL="91425"/>
                </a:tc>
              </a:tr>
              <a:tr h="960125">
                <a:tc>
                  <a:txBody>
                    <a:bodyPr/>
                    <a:lstStyle/>
                    <a:p>
                      <a:pPr indent="-330200" lvl="0" marL="457200" rtl="0" algn="l">
                        <a:spcBef>
                          <a:spcPts val="0"/>
                        </a:spcBef>
                        <a:spcAft>
                          <a:spcPts val="0"/>
                        </a:spcAft>
                        <a:buSzPts val="1600"/>
                        <a:buAutoNum type="arabicPeriod"/>
                      </a:pPr>
                      <a:r>
                        <a:rPr lang="en-US" sz="1600"/>
                        <a:t>P</a:t>
                      </a:r>
                      <a:r>
                        <a:rPr lang="en-US" sz="1600"/>
                        <a:t>rovide steady 5V output. </a:t>
                      </a:r>
                      <a:endParaRPr sz="1600"/>
                    </a:p>
                    <a:p>
                      <a:pPr indent="-330200" lvl="0" marL="457200" rtl="0" algn="l">
                        <a:spcBef>
                          <a:spcPts val="0"/>
                        </a:spcBef>
                        <a:spcAft>
                          <a:spcPts val="0"/>
                        </a:spcAft>
                        <a:buSzPts val="1600"/>
                        <a:buAutoNum type="arabicPeriod"/>
                      </a:pPr>
                      <a:r>
                        <a:rPr lang="en-US" sz="1600"/>
                        <a:t>Output voltage is successfully applied to components on PCB.</a:t>
                      </a:r>
                      <a:endParaRPr sz="1600"/>
                    </a:p>
                  </a:txBody>
                  <a:tcPr marT="91425" marB="91425" marR="91425" marL="91425"/>
                </a:tc>
                <a:tc>
                  <a:txBody>
                    <a:bodyPr/>
                    <a:lstStyle/>
                    <a:p>
                      <a:pPr indent="0" lvl="0" marL="0" rtl="0" algn="l">
                        <a:spcBef>
                          <a:spcPts val="0"/>
                        </a:spcBef>
                        <a:spcAft>
                          <a:spcPts val="0"/>
                        </a:spcAft>
                        <a:buNone/>
                      </a:pPr>
                      <a:r>
                        <a:rPr lang="en-US" sz="1600"/>
                        <a:t>Use voltage meter to measure.</a:t>
                      </a:r>
                      <a:endParaRPr sz="1600"/>
                    </a:p>
                  </a:txBody>
                  <a:tcPr marT="91425" marB="91425" marR="91425" marL="91425"/>
                </a:tc>
                <a:tc>
                  <a:txBody>
                    <a:bodyPr/>
                    <a:lstStyle/>
                    <a:p>
                      <a:pPr indent="-330200" lvl="0" marL="457200" rtl="0" algn="l">
                        <a:spcBef>
                          <a:spcPts val="0"/>
                        </a:spcBef>
                        <a:spcAft>
                          <a:spcPts val="0"/>
                        </a:spcAft>
                        <a:buSzPts val="1600"/>
                        <a:buAutoNum type="arabicPeriod"/>
                      </a:pPr>
                      <a:r>
                        <a:rPr lang="en-US" sz="1600"/>
                        <a:t>Verified.</a:t>
                      </a:r>
                      <a:endParaRPr sz="1600"/>
                    </a:p>
                    <a:p>
                      <a:pPr indent="-330200" lvl="0" marL="457200" rtl="0" algn="l">
                        <a:spcBef>
                          <a:spcPts val="0"/>
                        </a:spcBef>
                        <a:spcAft>
                          <a:spcPts val="0"/>
                        </a:spcAft>
                        <a:buSzPts val="1600"/>
                        <a:buAutoNum type="arabicPeriod"/>
                      </a:pPr>
                      <a:r>
                        <a:rPr lang="en-US" sz="1600"/>
                        <a:t>Verified.</a:t>
                      </a:r>
                      <a:endParaRPr sz="16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